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60" r:id="rId4"/>
    <p:sldId id="259" r:id="rId5"/>
    <p:sldId id="282" r:id="rId6"/>
    <p:sldId id="262" r:id="rId7"/>
    <p:sldId id="263" r:id="rId8"/>
    <p:sldId id="264" r:id="rId9"/>
    <p:sldId id="265" r:id="rId10"/>
    <p:sldId id="268" r:id="rId11"/>
    <p:sldId id="269" r:id="rId12"/>
    <p:sldId id="267" r:id="rId13"/>
    <p:sldId id="270" r:id="rId14"/>
    <p:sldId id="271" r:id="rId15"/>
    <p:sldId id="28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66" r:id="rId26"/>
  </p:sldIdLst>
  <p:sldSz cx="18288000" cy="10287000"/>
  <p:notesSz cx="6858000" cy="9144000"/>
  <p:embeddedFontLst>
    <p:embeddedFont>
      <p:font typeface="Alike Bold" panose="020B0604020202020204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nva Sans" panose="020B0604020202020204" charset="0"/>
      <p:regular r:id="rId33"/>
    </p:embeddedFont>
    <p:embeddedFont>
      <p:font typeface="Canva Sans Bold" panose="020B0604020202020204" charset="0"/>
      <p:regular r:id="rId34"/>
    </p:embeddedFont>
    <p:embeddedFont>
      <p:font typeface="Codec Pro ExtraBold" panose="020B0604020202020204" charset="0"/>
      <p:regular r:id="rId35"/>
    </p:embeddedFont>
    <p:embeddedFont>
      <p:font typeface="Consolas" panose="020B0609020204030204" pitchFamily="49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DCF6"/>
    <a:srgbClr val="1E5B82"/>
    <a:srgbClr val="C4F1FA"/>
    <a:srgbClr val="002E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525" autoAdjust="0"/>
    <p:restoredTop sz="95033" autoAdjust="0"/>
  </p:normalViewPr>
  <p:slideViewPr>
    <p:cSldViewPr>
      <p:cViewPr varScale="1">
        <p:scale>
          <a:sx n="42" d="100"/>
          <a:sy n="42" d="100"/>
        </p:scale>
        <p:origin x="101" y="39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1AB7A0-CEAF-488A-9906-96C4FAE48BB8}" type="datetimeFigureOut">
              <a:rPr lang="en-IN" smtClean="0"/>
              <a:t>19-11-2023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D10CD-789F-4081-A53A-C3A867DFEF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8566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D10CD-789F-4081-A53A-C3A867DFEF79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5184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4D10CD-789F-4081-A53A-C3A867DFEF7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8263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4D10CD-789F-4081-A53A-C3A867DFEF7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9269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6.sv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svg"/><Relationship Id="rId7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microsoft.com/office/2007/relationships/hdphoto" Target="../media/hdphoto1.wdp"/><Relationship Id="rId4" Type="http://schemas.openxmlformats.org/officeDocument/2006/relationships/image" Target="../media/image21.png"/><Relationship Id="rId9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C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95874" y="-6560993"/>
            <a:ext cx="8801775" cy="8633722"/>
          </a:xfrm>
          <a:custGeom>
            <a:avLst/>
            <a:gdLst/>
            <a:ahLst/>
            <a:cxnLst/>
            <a:rect l="l" t="t" r="r" b="b"/>
            <a:pathLst>
              <a:path w="8801775" h="8633722">
                <a:moveTo>
                  <a:pt x="0" y="0"/>
                </a:moveTo>
                <a:lnTo>
                  <a:pt x="8801776" y="0"/>
                </a:lnTo>
                <a:lnTo>
                  <a:pt x="8801776" y="8633723"/>
                </a:lnTo>
                <a:lnTo>
                  <a:pt x="0" y="86337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388555" y="2645848"/>
            <a:ext cx="8801775" cy="8633722"/>
          </a:xfrm>
          <a:custGeom>
            <a:avLst/>
            <a:gdLst/>
            <a:ahLst/>
            <a:cxnLst/>
            <a:rect l="l" t="t" r="r" b="b"/>
            <a:pathLst>
              <a:path w="8801775" h="8633722">
                <a:moveTo>
                  <a:pt x="0" y="0"/>
                </a:moveTo>
                <a:lnTo>
                  <a:pt x="8801776" y="0"/>
                </a:lnTo>
                <a:lnTo>
                  <a:pt x="8801776" y="8633722"/>
                </a:lnTo>
                <a:lnTo>
                  <a:pt x="0" y="8633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763660" y="410489"/>
            <a:ext cx="1479347" cy="1441131"/>
          </a:xfrm>
          <a:custGeom>
            <a:avLst/>
            <a:gdLst/>
            <a:ahLst/>
            <a:cxnLst/>
            <a:rect l="l" t="t" r="r" b="b"/>
            <a:pathLst>
              <a:path w="1479347" h="1441131">
                <a:moveTo>
                  <a:pt x="0" y="0"/>
                </a:moveTo>
                <a:lnTo>
                  <a:pt x="1479347" y="0"/>
                </a:lnTo>
                <a:lnTo>
                  <a:pt x="1479347" y="1441131"/>
                </a:lnTo>
                <a:lnTo>
                  <a:pt x="0" y="14411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3340864" y="8437219"/>
            <a:ext cx="1225624" cy="1192430"/>
          </a:xfrm>
          <a:custGeom>
            <a:avLst/>
            <a:gdLst/>
            <a:ahLst/>
            <a:cxnLst/>
            <a:rect l="l" t="t" r="r" b="b"/>
            <a:pathLst>
              <a:path w="1225624" h="1192430">
                <a:moveTo>
                  <a:pt x="0" y="0"/>
                </a:moveTo>
                <a:lnTo>
                  <a:pt x="1225624" y="0"/>
                </a:lnTo>
                <a:lnTo>
                  <a:pt x="1225624" y="1192430"/>
                </a:lnTo>
                <a:lnTo>
                  <a:pt x="0" y="11924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flipH="1">
            <a:off x="13569590" y="2645848"/>
            <a:ext cx="5556610" cy="10525544"/>
          </a:xfrm>
          <a:custGeom>
            <a:avLst/>
            <a:gdLst/>
            <a:ahLst/>
            <a:cxnLst/>
            <a:rect l="l" t="t" r="r" b="b"/>
            <a:pathLst>
              <a:path w="5556610" h="10525544">
                <a:moveTo>
                  <a:pt x="5556610" y="0"/>
                </a:moveTo>
                <a:lnTo>
                  <a:pt x="0" y="0"/>
                </a:lnTo>
                <a:lnTo>
                  <a:pt x="0" y="10525544"/>
                </a:lnTo>
                <a:lnTo>
                  <a:pt x="5556610" y="10525544"/>
                </a:lnTo>
                <a:lnTo>
                  <a:pt x="555661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7354733" y="-626799"/>
            <a:ext cx="1550073" cy="1508092"/>
          </a:xfrm>
          <a:custGeom>
            <a:avLst/>
            <a:gdLst/>
            <a:ahLst/>
            <a:cxnLst/>
            <a:rect l="l" t="t" r="r" b="b"/>
            <a:pathLst>
              <a:path w="1550073" h="1508092">
                <a:moveTo>
                  <a:pt x="0" y="0"/>
                </a:moveTo>
                <a:lnTo>
                  <a:pt x="1550073" y="0"/>
                </a:lnTo>
                <a:lnTo>
                  <a:pt x="1550073" y="1508092"/>
                </a:lnTo>
                <a:lnTo>
                  <a:pt x="0" y="15080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6405902" y="836255"/>
            <a:ext cx="752503" cy="732122"/>
          </a:xfrm>
          <a:custGeom>
            <a:avLst/>
            <a:gdLst/>
            <a:ahLst/>
            <a:cxnLst/>
            <a:rect l="l" t="t" r="r" b="b"/>
            <a:pathLst>
              <a:path w="752503" h="732122">
                <a:moveTo>
                  <a:pt x="0" y="0"/>
                </a:moveTo>
                <a:lnTo>
                  <a:pt x="752502" y="0"/>
                </a:lnTo>
                <a:lnTo>
                  <a:pt x="752502" y="732123"/>
                </a:lnTo>
                <a:lnTo>
                  <a:pt x="0" y="7321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6951289" y="1371052"/>
            <a:ext cx="806889" cy="785036"/>
          </a:xfrm>
          <a:custGeom>
            <a:avLst/>
            <a:gdLst/>
            <a:ahLst/>
            <a:cxnLst/>
            <a:rect l="l" t="t" r="r" b="b"/>
            <a:pathLst>
              <a:path w="806889" h="785036">
                <a:moveTo>
                  <a:pt x="0" y="0"/>
                </a:moveTo>
                <a:lnTo>
                  <a:pt x="806889" y="0"/>
                </a:lnTo>
                <a:lnTo>
                  <a:pt x="806889" y="785036"/>
                </a:lnTo>
                <a:lnTo>
                  <a:pt x="0" y="7850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-1892878" y="7897290"/>
            <a:ext cx="3897892" cy="3792324"/>
          </a:xfrm>
          <a:custGeom>
            <a:avLst/>
            <a:gdLst/>
            <a:ahLst/>
            <a:cxnLst/>
            <a:rect l="l" t="t" r="r" b="b"/>
            <a:pathLst>
              <a:path w="3897892" h="3792324">
                <a:moveTo>
                  <a:pt x="0" y="0"/>
                </a:moveTo>
                <a:lnTo>
                  <a:pt x="3897892" y="0"/>
                </a:lnTo>
                <a:lnTo>
                  <a:pt x="3897892" y="3792324"/>
                </a:lnTo>
                <a:lnTo>
                  <a:pt x="0" y="37923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grpSp>
        <p:nvGrpSpPr>
          <p:cNvPr id="11" name="Group 11"/>
          <p:cNvGrpSpPr/>
          <p:nvPr/>
        </p:nvGrpSpPr>
        <p:grpSpPr>
          <a:xfrm>
            <a:off x="1442229" y="2400300"/>
            <a:ext cx="122209" cy="3916204"/>
            <a:chOff x="0" y="0"/>
            <a:chExt cx="29059" cy="93118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9059" cy="931182"/>
            </a:xfrm>
            <a:custGeom>
              <a:avLst/>
              <a:gdLst/>
              <a:ahLst/>
              <a:cxnLst/>
              <a:rect l="l" t="t" r="r" b="b"/>
              <a:pathLst>
                <a:path w="29059" h="931182">
                  <a:moveTo>
                    <a:pt x="14529" y="0"/>
                  </a:moveTo>
                  <a:lnTo>
                    <a:pt x="14529" y="0"/>
                  </a:lnTo>
                  <a:cubicBezTo>
                    <a:pt x="22554" y="0"/>
                    <a:pt x="29059" y="6505"/>
                    <a:pt x="29059" y="14529"/>
                  </a:cubicBezTo>
                  <a:lnTo>
                    <a:pt x="29059" y="916653"/>
                  </a:lnTo>
                  <a:cubicBezTo>
                    <a:pt x="29059" y="920506"/>
                    <a:pt x="27528" y="924202"/>
                    <a:pt x="24803" y="926927"/>
                  </a:cubicBezTo>
                  <a:cubicBezTo>
                    <a:pt x="22078" y="929652"/>
                    <a:pt x="18383" y="931182"/>
                    <a:pt x="14529" y="931182"/>
                  </a:cubicBezTo>
                  <a:lnTo>
                    <a:pt x="14529" y="931182"/>
                  </a:lnTo>
                  <a:cubicBezTo>
                    <a:pt x="10676" y="931182"/>
                    <a:pt x="6980" y="929652"/>
                    <a:pt x="4256" y="926927"/>
                  </a:cubicBezTo>
                  <a:cubicBezTo>
                    <a:pt x="1531" y="924202"/>
                    <a:pt x="0" y="920506"/>
                    <a:pt x="0" y="916653"/>
                  </a:cubicBezTo>
                  <a:lnTo>
                    <a:pt x="0" y="14529"/>
                  </a:lnTo>
                  <a:cubicBezTo>
                    <a:pt x="0" y="10676"/>
                    <a:pt x="1531" y="6980"/>
                    <a:pt x="4256" y="4256"/>
                  </a:cubicBezTo>
                  <a:cubicBezTo>
                    <a:pt x="6980" y="1531"/>
                    <a:pt x="10676" y="0"/>
                    <a:pt x="14529" y="0"/>
                  </a:cubicBezTo>
                  <a:close/>
                </a:path>
              </a:pathLst>
            </a:custGeom>
            <a:solidFill>
              <a:srgbClr val="1E5B8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29059" cy="95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41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962943" y="2293564"/>
            <a:ext cx="10103863" cy="637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65"/>
              </a:lnSpc>
              <a:spcBef>
                <a:spcPct val="0"/>
              </a:spcBef>
            </a:pPr>
            <a:r>
              <a:rPr lang="en-US" sz="3761">
                <a:solidFill>
                  <a:srgbClr val="005184"/>
                </a:solidFill>
                <a:latin typeface="Alike Bold"/>
              </a:rPr>
              <a:t>National Children’s Science Congress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62943" y="3092597"/>
            <a:ext cx="11833657" cy="2767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43"/>
              </a:lnSpc>
            </a:pPr>
            <a:r>
              <a:rPr lang="en-US" sz="5176" spc="-82">
                <a:solidFill>
                  <a:srgbClr val="1E5B82"/>
                </a:solidFill>
                <a:latin typeface="Codec Pro ExtraBold"/>
              </a:rPr>
              <a:t>Early Detection of Pandemics using AI driven Geospatial Analysis of School Attendance Data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62943" y="6060371"/>
            <a:ext cx="11606647" cy="506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40"/>
              </a:lnSpc>
            </a:pPr>
            <a:r>
              <a:rPr lang="en-US" sz="2818" b="1" spc="8" dirty="0">
                <a:solidFill>
                  <a:srgbClr val="1E5B82"/>
                </a:solidFill>
                <a:latin typeface="Canva Sans"/>
              </a:rPr>
              <a:t>Sub Theme: </a:t>
            </a:r>
            <a:r>
              <a:rPr lang="en-US" sz="2818" spc="8" dirty="0">
                <a:solidFill>
                  <a:srgbClr val="1E5B82"/>
                </a:solidFill>
                <a:latin typeface="Canva Sans"/>
              </a:rPr>
              <a:t>Technological Innovation for Ecosystem and Health (V)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A4E5C1-BE0E-5ED1-CB79-D9C2883E36FA}"/>
              </a:ext>
            </a:extLst>
          </p:cNvPr>
          <p:cNvSpPr txBox="1"/>
          <p:nvPr/>
        </p:nvSpPr>
        <p:spPr>
          <a:xfrm>
            <a:off x="1962942" y="6784602"/>
            <a:ext cx="11606647" cy="16097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40"/>
              </a:lnSpc>
            </a:pPr>
            <a:r>
              <a:rPr lang="en-US" sz="2900" b="1" spc="8" dirty="0">
                <a:solidFill>
                  <a:srgbClr val="1E5B82"/>
                </a:solidFill>
                <a:latin typeface="Canva Sans"/>
              </a:rPr>
              <a:t>Guide Teacher: </a:t>
            </a:r>
            <a:r>
              <a:rPr lang="en-US" sz="2900" spc="8" dirty="0">
                <a:solidFill>
                  <a:srgbClr val="1E5B82"/>
                </a:solidFill>
                <a:latin typeface="Canva Sans"/>
              </a:rPr>
              <a:t>Varun P K (PGT Physics)</a:t>
            </a:r>
            <a:br>
              <a:rPr lang="en-US" sz="2900" spc="8" dirty="0">
                <a:solidFill>
                  <a:srgbClr val="1E5B82"/>
                </a:solidFill>
                <a:latin typeface="Canva Sans"/>
              </a:rPr>
            </a:br>
            <a:r>
              <a:rPr lang="en-US" sz="2900" b="1" spc="8" dirty="0">
                <a:solidFill>
                  <a:srgbClr val="1E5B82"/>
                </a:solidFill>
                <a:latin typeface="Canva Sans"/>
              </a:rPr>
              <a:t>Team Leader: </a:t>
            </a:r>
            <a:r>
              <a:rPr lang="en-US" sz="2900" spc="8" dirty="0">
                <a:solidFill>
                  <a:srgbClr val="1E5B82"/>
                </a:solidFill>
                <a:latin typeface="Canva Sans"/>
              </a:rPr>
              <a:t>Krishnavyshak R</a:t>
            </a:r>
            <a:br>
              <a:rPr lang="en-US" sz="2900" spc="8" dirty="0">
                <a:solidFill>
                  <a:srgbClr val="1E5B82"/>
                </a:solidFill>
                <a:latin typeface="Canva Sans"/>
              </a:rPr>
            </a:br>
            <a:r>
              <a:rPr lang="en-US" sz="2900" b="1" spc="8" dirty="0">
                <a:solidFill>
                  <a:srgbClr val="1E5B82"/>
                </a:solidFill>
                <a:latin typeface="Canva Sans"/>
              </a:rPr>
              <a:t>Team Member: </a:t>
            </a:r>
            <a:r>
              <a:rPr lang="en-US" sz="2900" spc="8" dirty="0">
                <a:solidFill>
                  <a:srgbClr val="1E5B82"/>
                </a:solidFill>
                <a:latin typeface="Canva Sans"/>
              </a:rPr>
              <a:t>Aditya Narayan Pandey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C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9C50792C-071B-AFFF-5E87-239B75100B8D}"/>
              </a:ext>
            </a:extLst>
          </p:cNvPr>
          <p:cNvSpPr/>
          <p:nvPr/>
        </p:nvSpPr>
        <p:spPr>
          <a:xfrm rot="5765443">
            <a:off x="-2631456" y="-4457604"/>
            <a:ext cx="10244634" cy="9179370"/>
          </a:xfrm>
          <a:custGeom>
            <a:avLst/>
            <a:gdLst/>
            <a:ahLst/>
            <a:cxnLst/>
            <a:rect l="l" t="t" r="r" b="b"/>
            <a:pathLst>
              <a:path w="10244634" h="9179370">
                <a:moveTo>
                  <a:pt x="0" y="0"/>
                </a:moveTo>
                <a:lnTo>
                  <a:pt x="10244634" y="0"/>
                </a:lnTo>
                <a:lnTo>
                  <a:pt x="10244634" y="9179370"/>
                </a:lnTo>
                <a:lnTo>
                  <a:pt x="0" y="91793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99E95CD5-8468-475D-3010-FA2B5E1178D7}"/>
              </a:ext>
            </a:extLst>
          </p:cNvPr>
          <p:cNvSpPr txBox="1"/>
          <p:nvPr/>
        </p:nvSpPr>
        <p:spPr>
          <a:xfrm>
            <a:off x="2490861" y="682262"/>
            <a:ext cx="13306278" cy="695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65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1E5B82"/>
                </a:solidFill>
                <a:effectLst/>
                <a:uLnTx/>
                <a:uFillTx/>
                <a:latin typeface="Codec Pro ExtraBold"/>
                <a:ea typeface="+mn-ea"/>
                <a:cs typeface="+mn-cs"/>
              </a:rPr>
              <a:t>Working of the Web Interface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B39C755-95FB-CF4B-A32A-0C05AC424CA4}"/>
              </a:ext>
            </a:extLst>
          </p:cNvPr>
          <p:cNvSpPr/>
          <p:nvPr/>
        </p:nvSpPr>
        <p:spPr>
          <a:xfrm>
            <a:off x="1738617" y="1993582"/>
            <a:ext cx="14935199" cy="5283518"/>
          </a:xfrm>
          <a:prstGeom prst="roundRect">
            <a:avLst>
              <a:gd name="adj" fmla="val 3235"/>
            </a:avLst>
          </a:prstGeom>
          <a:solidFill>
            <a:srgbClr val="C4F1FA"/>
          </a:solidFill>
          <a:ln w="38100">
            <a:solidFill>
              <a:srgbClr val="1E5B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3D1C96-BCA9-E99F-A83A-690B74AB2BE9}"/>
              </a:ext>
            </a:extLst>
          </p:cNvPr>
          <p:cNvSpPr txBox="1"/>
          <p:nvPr/>
        </p:nvSpPr>
        <p:spPr>
          <a:xfrm>
            <a:off x="2265024" y="2679709"/>
            <a:ext cx="13882383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100" dirty="0">
                <a:solidFill>
                  <a:srgbClr val="1E5B82"/>
                </a:solidFill>
                <a:latin typeface="Canva Sans"/>
              </a:rPr>
              <a:t>The web interface was built using React.js framework using Firebase as the database for storing the data of absent students.</a:t>
            </a:r>
            <a:br>
              <a:rPr lang="en-US" sz="3100" dirty="0">
                <a:solidFill>
                  <a:srgbClr val="1E5B82"/>
                </a:solidFill>
                <a:latin typeface="Canva Sans"/>
              </a:rPr>
            </a:br>
            <a:br>
              <a:rPr lang="en-US" sz="3100" dirty="0">
                <a:solidFill>
                  <a:srgbClr val="1E5B82"/>
                </a:solidFill>
                <a:latin typeface="Canva Sans"/>
              </a:rPr>
            </a:br>
            <a:r>
              <a:rPr lang="en-US" sz="3100" b="1" dirty="0">
                <a:solidFill>
                  <a:srgbClr val="1E5B82"/>
                </a:solidFill>
                <a:latin typeface="Canva Sans"/>
              </a:rPr>
              <a:t>The web interface provides:</a:t>
            </a:r>
          </a:p>
          <a:p>
            <a:pPr marL="457200" marR="0" lvl="0" indent="-45720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3100" dirty="0">
                <a:solidFill>
                  <a:srgbClr val="1E5B82"/>
                </a:solidFill>
                <a:latin typeface="Canva Sans"/>
              </a:rPr>
              <a:t>Intractable heatmaps</a:t>
            </a:r>
          </a:p>
          <a:p>
            <a:pPr marL="457200" marR="0" lvl="0" indent="-45720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3100" dirty="0">
                <a:solidFill>
                  <a:srgbClr val="1E5B82"/>
                </a:solidFill>
                <a:latin typeface="Canva Sans"/>
              </a:rPr>
              <a:t>Address highlighting</a:t>
            </a:r>
          </a:p>
          <a:p>
            <a:pPr marL="457200" marR="0" lvl="0" indent="-45720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3100" dirty="0">
                <a:solidFill>
                  <a:srgbClr val="1E5B82"/>
                </a:solidFill>
                <a:latin typeface="Canva Sans"/>
              </a:rPr>
              <a:t>Absentees' health records and contact information</a:t>
            </a:r>
          </a:p>
          <a:p>
            <a:pPr marL="457200" marR="0" lvl="0" indent="-45720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3100" dirty="0">
                <a:solidFill>
                  <a:srgbClr val="1E5B82"/>
                </a:solidFill>
                <a:latin typeface="Canva Sans"/>
              </a:rPr>
              <a:t>Cluster &amp; hotspot detection</a:t>
            </a:r>
            <a:endParaRPr lang="en-US" sz="3100" dirty="0">
              <a:solidFill>
                <a:srgbClr val="1E5B82"/>
              </a:solidFill>
              <a:latin typeface="Canva Sans"/>
            </a:endParaRPr>
          </a:p>
        </p:txBody>
      </p:sp>
    </p:spTree>
    <p:extLst>
      <p:ext uri="{BB962C8B-B14F-4D97-AF65-F5344CB8AC3E}">
        <p14:creationId xmlns:p14="http://schemas.microsoft.com/office/powerpoint/2010/main" val="3552310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5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E6964A5-1AA9-6D6F-BE6D-F3A0317CF85B}"/>
              </a:ext>
            </a:extLst>
          </p:cNvPr>
          <p:cNvSpPr/>
          <p:nvPr/>
        </p:nvSpPr>
        <p:spPr>
          <a:xfrm flipH="1">
            <a:off x="-3499269" y="4019882"/>
            <a:ext cx="8801775" cy="8633722"/>
          </a:xfrm>
          <a:custGeom>
            <a:avLst/>
            <a:gdLst/>
            <a:ahLst/>
            <a:cxnLst/>
            <a:rect l="l" t="t" r="r" b="b"/>
            <a:pathLst>
              <a:path w="8801775" h="8633722">
                <a:moveTo>
                  <a:pt x="8801776" y="0"/>
                </a:moveTo>
                <a:lnTo>
                  <a:pt x="0" y="0"/>
                </a:lnTo>
                <a:lnTo>
                  <a:pt x="0" y="8633722"/>
                </a:lnTo>
                <a:lnTo>
                  <a:pt x="8801776" y="8633722"/>
                </a:lnTo>
                <a:lnTo>
                  <a:pt x="880177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19">
            <a:extLst>
              <a:ext uri="{FF2B5EF4-FFF2-40B4-BE49-F238E27FC236}">
                <a16:creationId xmlns:a16="http://schemas.microsoft.com/office/drawing/2014/main" id="{41671D79-9CCD-7E06-94B1-AD2648773673}"/>
              </a:ext>
            </a:extLst>
          </p:cNvPr>
          <p:cNvSpPr/>
          <p:nvPr/>
        </p:nvSpPr>
        <p:spPr>
          <a:xfrm flipH="1">
            <a:off x="12192000" y="-3771900"/>
            <a:ext cx="8801775" cy="8633722"/>
          </a:xfrm>
          <a:custGeom>
            <a:avLst/>
            <a:gdLst/>
            <a:ahLst/>
            <a:cxnLst/>
            <a:rect l="l" t="t" r="r" b="b"/>
            <a:pathLst>
              <a:path w="8801775" h="8633722">
                <a:moveTo>
                  <a:pt x="8801775" y="0"/>
                </a:moveTo>
                <a:lnTo>
                  <a:pt x="0" y="0"/>
                </a:lnTo>
                <a:lnTo>
                  <a:pt x="0" y="8633722"/>
                </a:lnTo>
                <a:lnTo>
                  <a:pt x="8801775" y="8633722"/>
                </a:lnTo>
                <a:lnTo>
                  <a:pt x="880177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75B37C-6E19-1C7C-91F6-C24A9A9728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8198" y="316145"/>
            <a:ext cx="13571603" cy="9654709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96040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5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E6964A5-1AA9-6D6F-BE6D-F3A0317CF85B}"/>
              </a:ext>
            </a:extLst>
          </p:cNvPr>
          <p:cNvSpPr/>
          <p:nvPr/>
        </p:nvSpPr>
        <p:spPr>
          <a:xfrm flipH="1">
            <a:off x="-3499269" y="4019882"/>
            <a:ext cx="8801775" cy="8633722"/>
          </a:xfrm>
          <a:custGeom>
            <a:avLst/>
            <a:gdLst/>
            <a:ahLst/>
            <a:cxnLst/>
            <a:rect l="l" t="t" r="r" b="b"/>
            <a:pathLst>
              <a:path w="8801775" h="8633722">
                <a:moveTo>
                  <a:pt x="8801776" y="0"/>
                </a:moveTo>
                <a:lnTo>
                  <a:pt x="0" y="0"/>
                </a:lnTo>
                <a:lnTo>
                  <a:pt x="0" y="8633722"/>
                </a:lnTo>
                <a:lnTo>
                  <a:pt x="8801776" y="8633722"/>
                </a:lnTo>
                <a:lnTo>
                  <a:pt x="880177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19">
            <a:extLst>
              <a:ext uri="{FF2B5EF4-FFF2-40B4-BE49-F238E27FC236}">
                <a16:creationId xmlns:a16="http://schemas.microsoft.com/office/drawing/2014/main" id="{41671D79-9CCD-7E06-94B1-AD2648773673}"/>
              </a:ext>
            </a:extLst>
          </p:cNvPr>
          <p:cNvSpPr/>
          <p:nvPr/>
        </p:nvSpPr>
        <p:spPr>
          <a:xfrm flipH="1">
            <a:off x="12192000" y="-3771900"/>
            <a:ext cx="8801775" cy="8633722"/>
          </a:xfrm>
          <a:custGeom>
            <a:avLst/>
            <a:gdLst/>
            <a:ahLst/>
            <a:cxnLst/>
            <a:rect l="l" t="t" r="r" b="b"/>
            <a:pathLst>
              <a:path w="8801775" h="8633722">
                <a:moveTo>
                  <a:pt x="8801775" y="0"/>
                </a:moveTo>
                <a:lnTo>
                  <a:pt x="0" y="0"/>
                </a:lnTo>
                <a:lnTo>
                  <a:pt x="0" y="8633722"/>
                </a:lnTo>
                <a:lnTo>
                  <a:pt x="8801775" y="8633722"/>
                </a:lnTo>
                <a:lnTo>
                  <a:pt x="880177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BF4FF5-7214-9655-0E19-D9BD938313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8198" y="316145"/>
            <a:ext cx="13571603" cy="9654709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72817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5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E6964A5-1AA9-6D6F-BE6D-F3A0317CF85B}"/>
              </a:ext>
            </a:extLst>
          </p:cNvPr>
          <p:cNvSpPr/>
          <p:nvPr/>
        </p:nvSpPr>
        <p:spPr>
          <a:xfrm flipH="1">
            <a:off x="-3499269" y="4019882"/>
            <a:ext cx="8801775" cy="8633722"/>
          </a:xfrm>
          <a:custGeom>
            <a:avLst/>
            <a:gdLst/>
            <a:ahLst/>
            <a:cxnLst/>
            <a:rect l="l" t="t" r="r" b="b"/>
            <a:pathLst>
              <a:path w="8801775" h="8633722">
                <a:moveTo>
                  <a:pt x="8801776" y="0"/>
                </a:moveTo>
                <a:lnTo>
                  <a:pt x="0" y="0"/>
                </a:lnTo>
                <a:lnTo>
                  <a:pt x="0" y="8633722"/>
                </a:lnTo>
                <a:lnTo>
                  <a:pt x="8801776" y="8633722"/>
                </a:lnTo>
                <a:lnTo>
                  <a:pt x="880177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19">
            <a:extLst>
              <a:ext uri="{FF2B5EF4-FFF2-40B4-BE49-F238E27FC236}">
                <a16:creationId xmlns:a16="http://schemas.microsoft.com/office/drawing/2014/main" id="{41671D79-9CCD-7E06-94B1-AD2648773673}"/>
              </a:ext>
            </a:extLst>
          </p:cNvPr>
          <p:cNvSpPr/>
          <p:nvPr/>
        </p:nvSpPr>
        <p:spPr>
          <a:xfrm flipH="1">
            <a:off x="12192000" y="-3771900"/>
            <a:ext cx="8801775" cy="8633722"/>
          </a:xfrm>
          <a:custGeom>
            <a:avLst/>
            <a:gdLst/>
            <a:ahLst/>
            <a:cxnLst/>
            <a:rect l="l" t="t" r="r" b="b"/>
            <a:pathLst>
              <a:path w="8801775" h="8633722">
                <a:moveTo>
                  <a:pt x="8801775" y="0"/>
                </a:moveTo>
                <a:lnTo>
                  <a:pt x="0" y="0"/>
                </a:lnTo>
                <a:lnTo>
                  <a:pt x="0" y="8633722"/>
                </a:lnTo>
                <a:lnTo>
                  <a:pt x="8801775" y="8633722"/>
                </a:lnTo>
                <a:lnTo>
                  <a:pt x="880177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BF4FF5-7214-9655-0E19-D9BD938313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8198" y="316145"/>
            <a:ext cx="13571603" cy="965470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077333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5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E6964A5-1AA9-6D6F-BE6D-F3A0317CF85B}"/>
              </a:ext>
            </a:extLst>
          </p:cNvPr>
          <p:cNvSpPr/>
          <p:nvPr/>
        </p:nvSpPr>
        <p:spPr>
          <a:xfrm flipH="1">
            <a:off x="-3499269" y="4019882"/>
            <a:ext cx="8801775" cy="8633722"/>
          </a:xfrm>
          <a:custGeom>
            <a:avLst/>
            <a:gdLst/>
            <a:ahLst/>
            <a:cxnLst/>
            <a:rect l="l" t="t" r="r" b="b"/>
            <a:pathLst>
              <a:path w="8801775" h="8633722">
                <a:moveTo>
                  <a:pt x="8801776" y="0"/>
                </a:moveTo>
                <a:lnTo>
                  <a:pt x="0" y="0"/>
                </a:lnTo>
                <a:lnTo>
                  <a:pt x="0" y="8633722"/>
                </a:lnTo>
                <a:lnTo>
                  <a:pt x="8801776" y="8633722"/>
                </a:lnTo>
                <a:lnTo>
                  <a:pt x="880177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19">
            <a:extLst>
              <a:ext uri="{FF2B5EF4-FFF2-40B4-BE49-F238E27FC236}">
                <a16:creationId xmlns:a16="http://schemas.microsoft.com/office/drawing/2014/main" id="{41671D79-9CCD-7E06-94B1-AD2648773673}"/>
              </a:ext>
            </a:extLst>
          </p:cNvPr>
          <p:cNvSpPr/>
          <p:nvPr/>
        </p:nvSpPr>
        <p:spPr>
          <a:xfrm flipH="1">
            <a:off x="12192000" y="-3771900"/>
            <a:ext cx="8801775" cy="8633722"/>
          </a:xfrm>
          <a:custGeom>
            <a:avLst/>
            <a:gdLst/>
            <a:ahLst/>
            <a:cxnLst/>
            <a:rect l="l" t="t" r="r" b="b"/>
            <a:pathLst>
              <a:path w="8801775" h="8633722">
                <a:moveTo>
                  <a:pt x="8801775" y="0"/>
                </a:moveTo>
                <a:lnTo>
                  <a:pt x="0" y="0"/>
                </a:lnTo>
                <a:lnTo>
                  <a:pt x="0" y="8633722"/>
                </a:lnTo>
                <a:lnTo>
                  <a:pt x="8801775" y="8633722"/>
                </a:lnTo>
                <a:lnTo>
                  <a:pt x="880177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BF4FF5-7214-9655-0E19-D9BD938313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8199" y="316145"/>
            <a:ext cx="13571601" cy="965470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135212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C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518" y="720090"/>
            <a:ext cx="16856964" cy="884682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DE8BE7DC-9541-C863-ACAC-5EA5B5C345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" b="-2"/>
          <a:stretch/>
        </p:blipFill>
        <p:spPr>
          <a:xfrm>
            <a:off x="9372600" y="1025388"/>
            <a:ext cx="7942074" cy="823622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119937" y="1714500"/>
            <a:ext cx="0" cy="6858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9028B8F3-C0FC-4587-6012-90856479F9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" b="-2"/>
          <a:stretch/>
        </p:blipFill>
        <p:spPr>
          <a:xfrm>
            <a:off x="914400" y="1022265"/>
            <a:ext cx="7942073" cy="823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35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C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9C50792C-071B-AFFF-5E87-239B75100B8D}"/>
              </a:ext>
            </a:extLst>
          </p:cNvPr>
          <p:cNvSpPr/>
          <p:nvPr/>
        </p:nvSpPr>
        <p:spPr>
          <a:xfrm rot="5765443">
            <a:off x="-2631456" y="-4457604"/>
            <a:ext cx="10244634" cy="9179370"/>
          </a:xfrm>
          <a:custGeom>
            <a:avLst/>
            <a:gdLst/>
            <a:ahLst/>
            <a:cxnLst/>
            <a:rect l="l" t="t" r="r" b="b"/>
            <a:pathLst>
              <a:path w="10244634" h="9179370">
                <a:moveTo>
                  <a:pt x="0" y="0"/>
                </a:moveTo>
                <a:lnTo>
                  <a:pt x="10244634" y="0"/>
                </a:lnTo>
                <a:lnTo>
                  <a:pt x="10244634" y="9179370"/>
                </a:lnTo>
                <a:lnTo>
                  <a:pt x="0" y="91793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99E95CD5-8468-475D-3010-FA2B5E1178D7}"/>
              </a:ext>
            </a:extLst>
          </p:cNvPr>
          <p:cNvSpPr txBox="1"/>
          <p:nvPr/>
        </p:nvSpPr>
        <p:spPr>
          <a:xfrm>
            <a:off x="2490861" y="682262"/>
            <a:ext cx="13306278" cy="695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65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1E5B82"/>
                </a:solidFill>
                <a:effectLst/>
                <a:uLnTx/>
                <a:uFillTx/>
                <a:latin typeface="Codec Pro ExtraBold"/>
                <a:ea typeface="+mn-ea"/>
                <a:cs typeface="+mn-cs"/>
              </a:rPr>
              <a:t>Working of the Mobile App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B39C755-95FB-CF4B-A32A-0C05AC424CA4}"/>
              </a:ext>
            </a:extLst>
          </p:cNvPr>
          <p:cNvSpPr/>
          <p:nvPr/>
        </p:nvSpPr>
        <p:spPr>
          <a:xfrm>
            <a:off x="1828800" y="1993582"/>
            <a:ext cx="14935199" cy="3530918"/>
          </a:xfrm>
          <a:prstGeom prst="roundRect">
            <a:avLst>
              <a:gd name="adj" fmla="val 3235"/>
            </a:avLst>
          </a:prstGeom>
          <a:solidFill>
            <a:srgbClr val="C4F1FA"/>
          </a:solidFill>
          <a:ln w="38100">
            <a:solidFill>
              <a:srgbClr val="1E5B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3D1C96-BCA9-E99F-A83A-690B74AB2BE9}"/>
              </a:ext>
            </a:extLst>
          </p:cNvPr>
          <p:cNvSpPr txBox="1"/>
          <p:nvPr/>
        </p:nvSpPr>
        <p:spPr>
          <a:xfrm>
            <a:off x="2265024" y="2679709"/>
            <a:ext cx="13882383" cy="2477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3100" dirty="0">
                <a:solidFill>
                  <a:srgbClr val="1E5B82"/>
                </a:solidFill>
                <a:latin typeface="Canva Sans"/>
              </a:rPr>
              <a:t>The Android app is built for the class teachers to feed the absentees’ data. The data is then sent to the firebase database.</a:t>
            </a:r>
          </a:p>
          <a:p>
            <a:pPr marR="0" lv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IN" sz="3100" dirty="0">
              <a:solidFill>
                <a:srgbClr val="1E5B82"/>
              </a:solidFill>
              <a:latin typeface="Canva Sans"/>
            </a:endParaRPr>
          </a:p>
          <a:p>
            <a:pPr marR="0" lvl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100" dirty="0">
                <a:solidFill>
                  <a:srgbClr val="1E5B82"/>
                </a:solidFill>
                <a:latin typeface="Canva Sans"/>
              </a:rPr>
              <a:t>The app also shows statistics of the absentees and graph of trend in absenteeism of the class, making it easy for the teacher to visualize.</a:t>
            </a:r>
          </a:p>
        </p:txBody>
      </p:sp>
    </p:spTree>
    <p:extLst>
      <p:ext uri="{BB962C8B-B14F-4D97-AF65-F5344CB8AC3E}">
        <p14:creationId xmlns:p14="http://schemas.microsoft.com/office/powerpoint/2010/main" val="660152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5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E6964A5-1AA9-6D6F-BE6D-F3A0317CF85B}"/>
              </a:ext>
            </a:extLst>
          </p:cNvPr>
          <p:cNvSpPr/>
          <p:nvPr/>
        </p:nvSpPr>
        <p:spPr>
          <a:xfrm flipH="1">
            <a:off x="-3499269" y="4019882"/>
            <a:ext cx="8801775" cy="8633722"/>
          </a:xfrm>
          <a:custGeom>
            <a:avLst/>
            <a:gdLst/>
            <a:ahLst/>
            <a:cxnLst/>
            <a:rect l="l" t="t" r="r" b="b"/>
            <a:pathLst>
              <a:path w="8801775" h="8633722">
                <a:moveTo>
                  <a:pt x="8801776" y="0"/>
                </a:moveTo>
                <a:lnTo>
                  <a:pt x="0" y="0"/>
                </a:lnTo>
                <a:lnTo>
                  <a:pt x="0" y="8633722"/>
                </a:lnTo>
                <a:lnTo>
                  <a:pt x="8801776" y="8633722"/>
                </a:lnTo>
                <a:lnTo>
                  <a:pt x="880177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19">
            <a:extLst>
              <a:ext uri="{FF2B5EF4-FFF2-40B4-BE49-F238E27FC236}">
                <a16:creationId xmlns:a16="http://schemas.microsoft.com/office/drawing/2014/main" id="{41671D79-9CCD-7E06-94B1-AD2648773673}"/>
              </a:ext>
            </a:extLst>
          </p:cNvPr>
          <p:cNvSpPr/>
          <p:nvPr/>
        </p:nvSpPr>
        <p:spPr>
          <a:xfrm flipH="1">
            <a:off x="12192000" y="-3771900"/>
            <a:ext cx="8801775" cy="8633722"/>
          </a:xfrm>
          <a:custGeom>
            <a:avLst/>
            <a:gdLst/>
            <a:ahLst/>
            <a:cxnLst/>
            <a:rect l="l" t="t" r="r" b="b"/>
            <a:pathLst>
              <a:path w="8801775" h="8633722">
                <a:moveTo>
                  <a:pt x="8801775" y="0"/>
                </a:moveTo>
                <a:lnTo>
                  <a:pt x="0" y="0"/>
                </a:lnTo>
                <a:lnTo>
                  <a:pt x="0" y="8633722"/>
                </a:lnTo>
                <a:lnTo>
                  <a:pt x="8801775" y="8633722"/>
                </a:lnTo>
                <a:lnTo>
                  <a:pt x="880177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FB2021-3CCA-8E0A-C25D-8F33C58F91EB}"/>
              </a:ext>
            </a:extLst>
          </p:cNvPr>
          <p:cNvSpPr/>
          <p:nvPr/>
        </p:nvSpPr>
        <p:spPr>
          <a:xfrm>
            <a:off x="6591300" y="438150"/>
            <a:ext cx="5105400" cy="9410700"/>
          </a:xfrm>
          <a:prstGeom prst="roundRect">
            <a:avLst>
              <a:gd name="adj" fmla="val 2820"/>
            </a:avLst>
          </a:prstGeom>
          <a:blipFill>
            <a:blip r:embed="rId4"/>
            <a:stretch>
              <a:fillRect/>
            </a:stretch>
          </a:blipFill>
          <a:effectLst>
            <a:outerShdw blurRad="482600" dist="177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402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5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E6964A5-1AA9-6D6F-BE6D-F3A0317CF85B}"/>
              </a:ext>
            </a:extLst>
          </p:cNvPr>
          <p:cNvSpPr/>
          <p:nvPr/>
        </p:nvSpPr>
        <p:spPr>
          <a:xfrm flipH="1">
            <a:off x="-3499269" y="4019882"/>
            <a:ext cx="8801775" cy="8633722"/>
          </a:xfrm>
          <a:custGeom>
            <a:avLst/>
            <a:gdLst/>
            <a:ahLst/>
            <a:cxnLst/>
            <a:rect l="l" t="t" r="r" b="b"/>
            <a:pathLst>
              <a:path w="8801775" h="8633722">
                <a:moveTo>
                  <a:pt x="8801776" y="0"/>
                </a:moveTo>
                <a:lnTo>
                  <a:pt x="0" y="0"/>
                </a:lnTo>
                <a:lnTo>
                  <a:pt x="0" y="8633722"/>
                </a:lnTo>
                <a:lnTo>
                  <a:pt x="8801776" y="8633722"/>
                </a:lnTo>
                <a:lnTo>
                  <a:pt x="880177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19">
            <a:extLst>
              <a:ext uri="{FF2B5EF4-FFF2-40B4-BE49-F238E27FC236}">
                <a16:creationId xmlns:a16="http://schemas.microsoft.com/office/drawing/2014/main" id="{41671D79-9CCD-7E06-94B1-AD2648773673}"/>
              </a:ext>
            </a:extLst>
          </p:cNvPr>
          <p:cNvSpPr/>
          <p:nvPr/>
        </p:nvSpPr>
        <p:spPr>
          <a:xfrm flipH="1">
            <a:off x="12192000" y="-3771900"/>
            <a:ext cx="8801775" cy="8633722"/>
          </a:xfrm>
          <a:custGeom>
            <a:avLst/>
            <a:gdLst/>
            <a:ahLst/>
            <a:cxnLst/>
            <a:rect l="l" t="t" r="r" b="b"/>
            <a:pathLst>
              <a:path w="8801775" h="8633722">
                <a:moveTo>
                  <a:pt x="8801775" y="0"/>
                </a:moveTo>
                <a:lnTo>
                  <a:pt x="0" y="0"/>
                </a:lnTo>
                <a:lnTo>
                  <a:pt x="0" y="8633722"/>
                </a:lnTo>
                <a:lnTo>
                  <a:pt x="8801775" y="8633722"/>
                </a:lnTo>
                <a:lnTo>
                  <a:pt x="880177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FB2021-3CCA-8E0A-C25D-8F33C58F91EB}"/>
              </a:ext>
            </a:extLst>
          </p:cNvPr>
          <p:cNvSpPr/>
          <p:nvPr/>
        </p:nvSpPr>
        <p:spPr>
          <a:xfrm>
            <a:off x="6591300" y="438150"/>
            <a:ext cx="5105400" cy="9410700"/>
          </a:xfrm>
          <a:prstGeom prst="roundRect">
            <a:avLst>
              <a:gd name="adj" fmla="val 2820"/>
            </a:avLst>
          </a:prstGeom>
          <a:blipFill>
            <a:blip r:embed="rId4"/>
            <a:stretch>
              <a:fillRect/>
            </a:stretch>
          </a:blipFill>
          <a:effectLst>
            <a:outerShdw blurRad="482600" dist="177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0800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C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9C50792C-071B-AFFF-5E87-239B75100B8D}"/>
              </a:ext>
            </a:extLst>
          </p:cNvPr>
          <p:cNvSpPr/>
          <p:nvPr/>
        </p:nvSpPr>
        <p:spPr>
          <a:xfrm rot="5765443">
            <a:off x="-2631456" y="-4457604"/>
            <a:ext cx="10244634" cy="9179370"/>
          </a:xfrm>
          <a:custGeom>
            <a:avLst/>
            <a:gdLst/>
            <a:ahLst/>
            <a:cxnLst/>
            <a:rect l="l" t="t" r="r" b="b"/>
            <a:pathLst>
              <a:path w="10244634" h="9179370">
                <a:moveTo>
                  <a:pt x="0" y="0"/>
                </a:moveTo>
                <a:lnTo>
                  <a:pt x="10244634" y="0"/>
                </a:lnTo>
                <a:lnTo>
                  <a:pt x="10244634" y="9179370"/>
                </a:lnTo>
                <a:lnTo>
                  <a:pt x="0" y="91793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99E95CD5-8468-475D-3010-FA2B5E1178D7}"/>
              </a:ext>
            </a:extLst>
          </p:cNvPr>
          <p:cNvSpPr txBox="1"/>
          <p:nvPr/>
        </p:nvSpPr>
        <p:spPr>
          <a:xfrm>
            <a:off x="2490861" y="682262"/>
            <a:ext cx="13306278" cy="695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65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1E5B82"/>
                </a:solidFill>
                <a:effectLst/>
                <a:uLnTx/>
                <a:uFillTx/>
                <a:latin typeface="Codec Pro ExtraBold"/>
                <a:ea typeface="+mn-ea"/>
                <a:cs typeface="+mn-cs"/>
              </a:rPr>
              <a:t>AI model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B39C755-95FB-CF4B-A32A-0C05AC424CA4}"/>
              </a:ext>
            </a:extLst>
          </p:cNvPr>
          <p:cNvSpPr/>
          <p:nvPr/>
        </p:nvSpPr>
        <p:spPr>
          <a:xfrm>
            <a:off x="1828800" y="1993582"/>
            <a:ext cx="14935199" cy="7036118"/>
          </a:xfrm>
          <a:prstGeom prst="roundRect">
            <a:avLst>
              <a:gd name="adj" fmla="val 3235"/>
            </a:avLst>
          </a:prstGeom>
          <a:solidFill>
            <a:srgbClr val="C4F1FA"/>
          </a:solidFill>
          <a:ln w="38100">
            <a:solidFill>
              <a:srgbClr val="1E5B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3D1C96-BCA9-E99F-A83A-690B74AB2BE9}"/>
              </a:ext>
            </a:extLst>
          </p:cNvPr>
          <p:cNvSpPr txBox="1"/>
          <p:nvPr/>
        </p:nvSpPr>
        <p:spPr>
          <a:xfrm>
            <a:off x="2265024" y="2679709"/>
            <a:ext cx="1388238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100" b="0" i="0" u="none" strike="noStrike" kern="1200" cap="none" spc="0" normalizeH="0" baseline="0" noProof="0" dirty="0">
                <a:ln>
                  <a:noFill/>
                </a:ln>
                <a:solidFill>
                  <a:srgbClr val="1E5B82"/>
                </a:solidFill>
                <a:effectLst/>
                <a:uLnTx/>
                <a:uFillTx/>
                <a:latin typeface="Canva Sans"/>
                <a:ea typeface="+mn-ea"/>
                <a:cs typeface="+mn-cs"/>
              </a:rPr>
              <a:t>The AI model is the core of our project, which is responsible for predicting the change of an outbreak to plotting the heatmap and identifying the</a:t>
            </a:r>
            <a:r>
              <a:rPr lang="en-IN" sz="3100" dirty="0">
                <a:solidFill>
                  <a:srgbClr val="1E5B82"/>
                </a:solidFill>
                <a:latin typeface="Canva Sans"/>
              </a:rPr>
              <a:t> clusters.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3100" b="0" i="0" u="none" strike="noStrike" kern="1200" cap="none" spc="0" normalizeH="0" baseline="0" noProof="0" dirty="0">
              <a:ln>
                <a:noFill/>
              </a:ln>
              <a:solidFill>
                <a:srgbClr val="1E5B82"/>
              </a:solidFill>
              <a:effectLst/>
              <a:uLnTx/>
              <a:uFillTx/>
              <a:latin typeface="Canva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100" dirty="0">
                <a:solidFill>
                  <a:srgbClr val="1E5B82"/>
                </a:solidFill>
                <a:latin typeface="Canva Sans"/>
              </a:rPr>
              <a:t>The AI model was built using the </a:t>
            </a:r>
            <a:r>
              <a:rPr lang="en-IN" sz="3100" dirty="0" err="1">
                <a:solidFill>
                  <a:srgbClr val="1E5B82"/>
                </a:solidFill>
                <a:latin typeface="Consolas" panose="020B0609020204030204" pitchFamily="49" charset="0"/>
              </a:rPr>
              <a:t>RandomForest</a:t>
            </a:r>
            <a:r>
              <a:rPr lang="en-IN" sz="3100" dirty="0">
                <a:solidFill>
                  <a:srgbClr val="1E5B82"/>
                </a:solidFill>
                <a:latin typeface="Canva Sans"/>
              </a:rPr>
              <a:t> model for outbreak detection.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3100" b="0" i="0" u="none" strike="noStrike" kern="1200" cap="none" spc="0" normalizeH="0" baseline="0" noProof="0" dirty="0">
              <a:ln>
                <a:noFill/>
              </a:ln>
              <a:solidFill>
                <a:srgbClr val="1E5B82"/>
              </a:solidFill>
              <a:effectLst/>
              <a:uLnTx/>
              <a:uFillTx/>
              <a:latin typeface="Canva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100" dirty="0">
                <a:solidFill>
                  <a:srgbClr val="1E5B82"/>
                </a:solidFill>
                <a:latin typeface="Canva Sans"/>
              </a:rPr>
              <a:t>Susceptible-Infectious-Susceptible model was also used to find the chance of a student to get affected with the viral disease.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3100" b="0" i="0" u="none" strike="noStrike" kern="1200" cap="none" spc="0" normalizeH="0" baseline="0" noProof="0" dirty="0">
              <a:ln>
                <a:noFill/>
              </a:ln>
              <a:solidFill>
                <a:srgbClr val="1E5B82"/>
              </a:solidFill>
              <a:effectLst/>
              <a:uLnTx/>
              <a:uFillTx/>
              <a:latin typeface="Canva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100" dirty="0">
                <a:solidFill>
                  <a:srgbClr val="1E5B82"/>
                </a:solidFill>
                <a:latin typeface="Canva Sans"/>
              </a:rPr>
              <a:t>The AI model was trained on a large dataset which also consists trend of absentees during the dengue situation of 2018 in India.</a:t>
            </a:r>
          </a:p>
        </p:txBody>
      </p:sp>
    </p:spTree>
    <p:extLst>
      <p:ext uri="{BB962C8B-B14F-4D97-AF65-F5344CB8AC3E}">
        <p14:creationId xmlns:p14="http://schemas.microsoft.com/office/powerpoint/2010/main" val="4054536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5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8"/>
          <p:cNvSpPr/>
          <p:nvPr/>
        </p:nvSpPr>
        <p:spPr>
          <a:xfrm>
            <a:off x="16396289" y="8461503"/>
            <a:ext cx="1069836" cy="1040861"/>
          </a:xfrm>
          <a:custGeom>
            <a:avLst/>
            <a:gdLst/>
            <a:ahLst/>
            <a:cxnLst/>
            <a:rect l="l" t="t" r="r" b="b"/>
            <a:pathLst>
              <a:path w="1069836" h="1040861">
                <a:moveTo>
                  <a:pt x="0" y="0"/>
                </a:moveTo>
                <a:lnTo>
                  <a:pt x="1069836" y="0"/>
                </a:lnTo>
                <a:lnTo>
                  <a:pt x="1069836" y="1040861"/>
                </a:lnTo>
                <a:lnTo>
                  <a:pt x="0" y="1040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6" name="Group 14">
            <a:extLst>
              <a:ext uri="{FF2B5EF4-FFF2-40B4-BE49-F238E27FC236}">
                <a16:creationId xmlns:a16="http://schemas.microsoft.com/office/drawing/2014/main" id="{EE154693-F2D8-E70E-D62A-FBE4672E1B26}"/>
              </a:ext>
            </a:extLst>
          </p:cNvPr>
          <p:cNvGrpSpPr/>
          <p:nvPr/>
        </p:nvGrpSpPr>
        <p:grpSpPr>
          <a:xfrm>
            <a:off x="10051563" y="7068721"/>
            <a:ext cx="7207737" cy="1779082"/>
            <a:chOff x="0" y="0"/>
            <a:chExt cx="1846887" cy="455866"/>
          </a:xfrm>
        </p:grpSpPr>
        <p:sp>
          <p:nvSpPr>
            <p:cNvPr id="67" name="Freeform 15">
              <a:extLst>
                <a:ext uri="{FF2B5EF4-FFF2-40B4-BE49-F238E27FC236}">
                  <a16:creationId xmlns:a16="http://schemas.microsoft.com/office/drawing/2014/main" id="{A4D97557-2FB7-93E3-C4B5-00C40D6D0CD4}"/>
                </a:ext>
              </a:extLst>
            </p:cNvPr>
            <p:cNvSpPr/>
            <p:nvPr/>
          </p:nvSpPr>
          <p:spPr>
            <a:xfrm>
              <a:off x="0" y="0"/>
              <a:ext cx="1846887" cy="455866"/>
            </a:xfrm>
            <a:custGeom>
              <a:avLst/>
              <a:gdLst/>
              <a:ahLst/>
              <a:cxnLst/>
              <a:rect l="l" t="t" r="r" b="b"/>
              <a:pathLst>
                <a:path w="1846887" h="455866">
                  <a:moveTo>
                    <a:pt x="36520" y="0"/>
                  </a:moveTo>
                  <a:lnTo>
                    <a:pt x="1810367" y="0"/>
                  </a:lnTo>
                  <a:cubicBezTo>
                    <a:pt x="1820052" y="0"/>
                    <a:pt x="1829341" y="3848"/>
                    <a:pt x="1836190" y="10696"/>
                  </a:cubicBezTo>
                  <a:cubicBezTo>
                    <a:pt x="1843039" y="17545"/>
                    <a:pt x="1846887" y="26834"/>
                    <a:pt x="1846887" y="36520"/>
                  </a:cubicBezTo>
                  <a:lnTo>
                    <a:pt x="1846887" y="419346"/>
                  </a:lnTo>
                  <a:cubicBezTo>
                    <a:pt x="1846887" y="429032"/>
                    <a:pt x="1843039" y="438321"/>
                    <a:pt x="1836190" y="445170"/>
                  </a:cubicBezTo>
                  <a:cubicBezTo>
                    <a:pt x="1829341" y="452018"/>
                    <a:pt x="1820052" y="455866"/>
                    <a:pt x="1810367" y="455866"/>
                  </a:cubicBezTo>
                  <a:lnTo>
                    <a:pt x="36520" y="455866"/>
                  </a:lnTo>
                  <a:cubicBezTo>
                    <a:pt x="26834" y="455866"/>
                    <a:pt x="17545" y="452018"/>
                    <a:pt x="10696" y="445170"/>
                  </a:cubicBezTo>
                  <a:cubicBezTo>
                    <a:pt x="3848" y="438321"/>
                    <a:pt x="0" y="429032"/>
                    <a:pt x="0" y="419346"/>
                  </a:cubicBezTo>
                  <a:lnTo>
                    <a:pt x="0" y="36520"/>
                  </a:lnTo>
                  <a:cubicBezTo>
                    <a:pt x="0" y="26834"/>
                    <a:pt x="3848" y="17545"/>
                    <a:pt x="10696" y="10696"/>
                  </a:cubicBezTo>
                  <a:cubicBezTo>
                    <a:pt x="17545" y="3848"/>
                    <a:pt x="26834" y="0"/>
                    <a:pt x="36520" y="0"/>
                  </a:cubicBezTo>
                  <a:close/>
                </a:path>
              </a:pathLst>
            </a:custGeom>
            <a:solidFill>
              <a:srgbClr val="C4F1FA"/>
            </a:solidFill>
            <a:ln w="38100" cap="rnd">
              <a:solidFill>
                <a:srgbClr val="8FC0DF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8" name="TextBox 16">
              <a:extLst>
                <a:ext uri="{FF2B5EF4-FFF2-40B4-BE49-F238E27FC236}">
                  <a16:creationId xmlns:a16="http://schemas.microsoft.com/office/drawing/2014/main" id="{330F5855-EA5B-A8A3-2015-0ACAAADE68A3}"/>
                </a:ext>
              </a:extLst>
            </p:cNvPr>
            <p:cNvSpPr txBox="1"/>
            <p:nvPr/>
          </p:nvSpPr>
          <p:spPr>
            <a:xfrm>
              <a:off x="0" y="-28575"/>
              <a:ext cx="1846887" cy="4844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" name="Freeform 2"/>
          <p:cNvSpPr/>
          <p:nvPr/>
        </p:nvSpPr>
        <p:spPr>
          <a:xfrm flipH="1">
            <a:off x="-3499269" y="4019882"/>
            <a:ext cx="8801775" cy="8633722"/>
          </a:xfrm>
          <a:custGeom>
            <a:avLst/>
            <a:gdLst/>
            <a:ahLst/>
            <a:cxnLst/>
            <a:rect l="l" t="t" r="r" b="b"/>
            <a:pathLst>
              <a:path w="8801775" h="8633722">
                <a:moveTo>
                  <a:pt x="8801776" y="0"/>
                </a:moveTo>
                <a:lnTo>
                  <a:pt x="0" y="0"/>
                </a:lnTo>
                <a:lnTo>
                  <a:pt x="0" y="8633722"/>
                </a:lnTo>
                <a:lnTo>
                  <a:pt x="8801776" y="8633722"/>
                </a:lnTo>
                <a:lnTo>
                  <a:pt x="880177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495361" y="2803236"/>
            <a:ext cx="6377145" cy="6178698"/>
            <a:chOff x="0" y="0"/>
            <a:chExt cx="1679577" cy="16273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79577" cy="1627311"/>
            </a:xfrm>
            <a:custGeom>
              <a:avLst/>
              <a:gdLst/>
              <a:ahLst/>
              <a:cxnLst/>
              <a:rect l="l" t="t" r="r" b="b"/>
              <a:pathLst>
                <a:path w="1679577" h="1627311">
                  <a:moveTo>
                    <a:pt x="41276" y="0"/>
                  </a:moveTo>
                  <a:lnTo>
                    <a:pt x="1638301" y="0"/>
                  </a:lnTo>
                  <a:cubicBezTo>
                    <a:pt x="1661097" y="0"/>
                    <a:pt x="1679577" y="18480"/>
                    <a:pt x="1679577" y="41276"/>
                  </a:cubicBezTo>
                  <a:lnTo>
                    <a:pt x="1679577" y="1586035"/>
                  </a:lnTo>
                  <a:cubicBezTo>
                    <a:pt x="1679577" y="1608831"/>
                    <a:pt x="1661097" y="1627311"/>
                    <a:pt x="1638301" y="1627311"/>
                  </a:cubicBezTo>
                  <a:lnTo>
                    <a:pt x="41276" y="1627311"/>
                  </a:lnTo>
                  <a:cubicBezTo>
                    <a:pt x="18480" y="1627311"/>
                    <a:pt x="0" y="1608831"/>
                    <a:pt x="0" y="1586035"/>
                  </a:cubicBezTo>
                  <a:lnTo>
                    <a:pt x="0" y="41276"/>
                  </a:lnTo>
                  <a:cubicBezTo>
                    <a:pt x="0" y="18480"/>
                    <a:pt x="18480" y="0"/>
                    <a:pt x="41276" y="0"/>
                  </a:cubicBezTo>
                  <a:close/>
                </a:path>
              </a:pathLst>
            </a:custGeom>
            <a:solidFill>
              <a:srgbClr val="C4F1FA"/>
            </a:solidFill>
            <a:ln w="38100" cap="rnd">
              <a:solidFill>
                <a:srgbClr val="8FC0D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679577" cy="16558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541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6645152" y="2072730"/>
            <a:ext cx="4698621" cy="7191767"/>
          </a:xfrm>
          <a:custGeom>
            <a:avLst/>
            <a:gdLst/>
            <a:ahLst/>
            <a:cxnLst/>
            <a:rect l="l" t="t" r="r" b="b"/>
            <a:pathLst>
              <a:path w="4966083" h="7601147">
                <a:moveTo>
                  <a:pt x="4966083" y="0"/>
                </a:moveTo>
                <a:lnTo>
                  <a:pt x="0" y="0"/>
                </a:lnTo>
                <a:lnTo>
                  <a:pt x="0" y="7601147"/>
                </a:lnTo>
                <a:lnTo>
                  <a:pt x="4966083" y="7601147"/>
                </a:lnTo>
                <a:lnTo>
                  <a:pt x="4966083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460488" y="1264497"/>
            <a:ext cx="2148312" cy="2092814"/>
          </a:xfrm>
          <a:custGeom>
            <a:avLst/>
            <a:gdLst/>
            <a:ahLst/>
            <a:cxnLst/>
            <a:rect l="l" t="t" r="r" b="b"/>
            <a:pathLst>
              <a:path w="2148312" h="2092814">
                <a:moveTo>
                  <a:pt x="0" y="0"/>
                </a:moveTo>
                <a:lnTo>
                  <a:pt x="2148312" y="0"/>
                </a:lnTo>
                <a:lnTo>
                  <a:pt x="2148312" y="2092814"/>
                </a:lnTo>
                <a:lnTo>
                  <a:pt x="0" y="20928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3437735" y="1472275"/>
            <a:ext cx="617170" cy="600455"/>
          </a:xfrm>
          <a:custGeom>
            <a:avLst/>
            <a:gdLst/>
            <a:ahLst/>
            <a:cxnLst/>
            <a:rect l="l" t="t" r="r" b="b"/>
            <a:pathLst>
              <a:path w="617170" h="600455">
                <a:moveTo>
                  <a:pt x="0" y="0"/>
                </a:moveTo>
                <a:lnTo>
                  <a:pt x="617170" y="0"/>
                </a:lnTo>
                <a:lnTo>
                  <a:pt x="617170" y="600455"/>
                </a:lnTo>
                <a:lnTo>
                  <a:pt x="0" y="6004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Freeform 19"/>
          <p:cNvSpPr/>
          <p:nvPr/>
        </p:nvSpPr>
        <p:spPr>
          <a:xfrm flipH="1">
            <a:off x="14165362" y="-5530259"/>
            <a:ext cx="8801775" cy="8633722"/>
          </a:xfrm>
          <a:custGeom>
            <a:avLst/>
            <a:gdLst/>
            <a:ahLst/>
            <a:cxnLst/>
            <a:rect l="l" t="t" r="r" b="b"/>
            <a:pathLst>
              <a:path w="8801775" h="8633722">
                <a:moveTo>
                  <a:pt x="8801775" y="0"/>
                </a:moveTo>
                <a:lnTo>
                  <a:pt x="0" y="0"/>
                </a:lnTo>
                <a:lnTo>
                  <a:pt x="0" y="8633722"/>
                </a:lnTo>
                <a:lnTo>
                  <a:pt x="8801775" y="8633722"/>
                </a:lnTo>
                <a:lnTo>
                  <a:pt x="880177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16082966" y="791986"/>
            <a:ext cx="1583104" cy="1540228"/>
          </a:xfrm>
          <a:custGeom>
            <a:avLst/>
            <a:gdLst/>
            <a:ahLst/>
            <a:cxnLst/>
            <a:rect l="l" t="t" r="r" b="b"/>
            <a:pathLst>
              <a:path w="1583104" h="1540228">
                <a:moveTo>
                  <a:pt x="0" y="0"/>
                </a:moveTo>
                <a:lnTo>
                  <a:pt x="1583104" y="0"/>
                </a:lnTo>
                <a:lnTo>
                  <a:pt x="1583104" y="1540228"/>
                </a:lnTo>
                <a:lnTo>
                  <a:pt x="0" y="15402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1164390" y="8419319"/>
            <a:ext cx="1093799" cy="1064175"/>
          </a:xfrm>
          <a:custGeom>
            <a:avLst/>
            <a:gdLst/>
            <a:ahLst/>
            <a:cxnLst/>
            <a:rect l="l" t="t" r="r" b="b"/>
            <a:pathLst>
              <a:path w="1093799" h="1064175">
                <a:moveTo>
                  <a:pt x="0" y="0"/>
                </a:moveTo>
                <a:lnTo>
                  <a:pt x="1093798" y="0"/>
                </a:lnTo>
                <a:lnTo>
                  <a:pt x="1093798" y="1064175"/>
                </a:lnTo>
                <a:lnTo>
                  <a:pt x="0" y="1064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301636" y="3126299"/>
            <a:ext cx="5270507" cy="15295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0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1E5B82"/>
                </a:solidFill>
                <a:effectLst/>
                <a:uLnTx/>
                <a:uFillTx/>
                <a:latin typeface="Codec Pro ExtraBold"/>
                <a:ea typeface="+mn-ea"/>
                <a:cs typeface="+mn-cs"/>
              </a:rPr>
              <a:t>Project </a:t>
            </a:r>
          </a:p>
          <a:p>
            <a:pPr marL="0" marR="0" lvl="0" indent="0" algn="l" defTabSz="914400" rtl="0" eaLnBrk="1" fontAlgn="auto" latinLnBrk="0" hangingPunct="1">
              <a:lnSpc>
                <a:spcPts val="60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>
                <a:solidFill>
                  <a:srgbClr val="1E5B82"/>
                </a:solidFill>
                <a:latin typeface="Codec Pro ExtraBold"/>
              </a:rPr>
              <a:t>O</a:t>
            </a: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1E5B82"/>
                </a:solidFill>
                <a:effectLst/>
                <a:uLnTx/>
                <a:uFillTx/>
                <a:latin typeface="Codec Pro ExtraBold"/>
                <a:ea typeface="+mn-ea"/>
                <a:cs typeface="+mn-cs"/>
              </a:rPr>
              <a:t>bjectives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1E5B82"/>
              </a:solidFill>
              <a:effectLst/>
              <a:uLnTx/>
              <a:uFillTx/>
              <a:latin typeface="Codec Pro ExtraBold"/>
              <a:ea typeface="+mn-ea"/>
              <a:cs typeface="+mn-c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301636" y="4842533"/>
            <a:ext cx="4417056" cy="3600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1E5B82"/>
                </a:solidFill>
                <a:effectLst/>
                <a:uLnTx/>
                <a:uFillTx/>
                <a:latin typeface="Canva Sans"/>
                <a:ea typeface="+mn-ea"/>
                <a:cs typeface="+mn-cs"/>
              </a:rPr>
              <a:t>The project aims to utilize AI-driven geospatial analysis of school attendance data to detect potential pandemics early, allowing for swift response by health authorities and enhancing community safety.</a:t>
            </a:r>
          </a:p>
        </p:txBody>
      </p:sp>
      <p:grpSp>
        <p:nvGrpSpPr>
          <p:cNvPr id="60" name="Group 8">
            <a:extLst>
              <a:ext uri="{FF2B5EF4-FFF2-40B4-BE49-F238E27FC236}">
                <a16:creationId xmlns:a16="http://schemas.microsoft.com/office/drawing/2014/main" id="{4A76A9C8-9241-0DD5-F500-6DECE7B6DC1E}"/>
              </a:ext>
            </a:extLst>
          </p:cNvPr>
          <p:cNvGrpSpPr/>
          <p:nvPr/>
        </p:nvGrpSpPr>
        <p:grpSpPr>
          <a:xfrm>
            <a:off x="10051563" y="2803236"/>
            <a:ext cx="7207737" cy="1779082"/>
            <a:chOff x="0" y="0"/>
            <a:chExt cx="1846887" cy="455866"/>
          </a:xfrm>
        </p:grpSpPr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140ED4AD-AAA1-4821-17F9-FF5D2B73CE82}"/>
                </a:ext>
              </a:extLst>
            </p:cNvPr>
            <p:cNvSpPr/>
            <p:nvPr/>
          </p:nvSpPr>
          <p:spPr>
            <a:xfrm>
              <a:off x="0" y="0"/>
              <a:ext cx="1846887" cy="455866"/>
            </a:xfrm>
            <a:custGeom>
              <a:avLst/>
              <a:gdLst/>
              <a:ahLst/>
              <a:cxnLst/>
              <a:rect l="l" t="t" r="r" b="b"/>
              <a:pathLst>
                <a:path w="1846887" h="455866">
                  <a:moveTo>
                    <a:pt x="36520" y="0"/>
                  </a:moveTo>
                  <a:lnTo>
                    <a:pt x="1810367" y="0"/>
                  </a:lnTo>
                  <a:cubicBezTo>
                    <a:pt x="1820052" y="0"/>
                    <a:pt x="1829341" y="3848"/>
                    <a:pt x="1836190" y="10696"/>
                  </a:cubicBezTo>
                  <a:cubicBezTo>
                    <a:pt x="1843039" y="17545"/>
                    <a:pt x="1846887" y="26834"/>
                    <a:pt x="1846887" y="36520"/>
                  </a:cubicBezTo>
                  <a:lnTo>
                    <a:pt x="1846887" y="419346"/>
                  </a:lnTo>
                  <a:cubicBezTo>
                    <a:pt x="1846887" y="429032"/>
                    <a:pt x="1843039" y="438321"/>
                    <a:pt x="1836190" y="445170"/>
                  </a:cubicBezTo>
                  <a:cubicBezTo>
                    <a:pt x="1829341" y="452018"/>
                    <a:pt x="1820052" y="455866"/>
                    <a:pt x="1810367" y="455866"/>
                  </a:cubicBezTo>
                  <a:lnTo>
                    <a:pt x="36520" y="455866"/>
                  </a:lnTo>
                  <a:cubicBezTo>
                    <a:pt x="26834" y="455866"/>
                    <a:pt x="17545" y="452018"/>
                    <a:pt x="10696" y="445170"/>
                  </a:cubicBezTo>
                  <a:cubicBezTo>
                    <a:pt x="3848" y="438321"/>
                    <a:pt x="0" y="429032"/>
                    <a:pt x="0" y="419346"/>
                  </a:cubicBezTo>
                  <a:lnTo>
                    <a:pt x="0" y="36520"/>
                  </a:lnTo>
                  <a:cubicBezTo>
                    <a:pt x="0" y="26834"/>
                    <a:pt x="3848" y="17545"/>
                    <a:pt x="10696" y="10696"/>
                  </a:cubicBezTo>
                  <a:cubicBezTo>
                    <a:pt x="17545" y="3848"/>
                    <a:pt x="26834" y="0"/>
                    <a:pt x="36520" y="0"/>
                  </a:cubicBezTo>
                  <a:close/>
                </a:path>
              </a:pathLst>
            </a:custGeom>
            <a:solidFill>
              <a:srgbClr val="C4F1FA"/>
            </a:solidFill>
            <a:ln w="38100" cap="rnd">
              <a:solidFill>
                <a:srgbClr val="8FC0DF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2" name="TextBox 10">
              <a:extLst>
                <a:ext uri="{FF2B5EF4-FFF2-40B4-BE49-F238E27FC236}">
                  <a16:creationId xmlns:a16="http://schemas.microsoft.com/office/drawing/2014/main" id="{957E4A3A-76FE-17F0-2A3C-B5E9B4866F4F}"/>
                </a:ext>
              </a:extLst>
            </p:cNvPr>
            <p:cNvSpPr txBox="1"/>
            <p:nvPr/>
          </p:nvSpPr>
          <p:spPr>
            <a:xfrm>
              <a:off x="0" y="-28575"/>
              <a:ext cx="1846887" cy="4844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4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3" name="Group 11">
            <a:extLst>
              <a:ext uri="{FF2B5EF4-FFF2-40B4-BE49-F238E27FC236}">
                <a16:creationId xmlns:a16="http://schemas.microsoft.com/office/drawing/2014/main" id="{E163169F-236C-BAC6-36C9-090D94F643ED}"/>
              </a:ext>
            </a:extLst>
          </p:cNvPr>
          <p:cNvGrpSpPr/>
          <p:nvPr/>
        </p:nvGrpSpPr>
        <p:grpSpPr>
          <a:xfrm>
            <a:off x="10051563" y="4937187"/>
            <a:ext cx="7207737" cy="1779082"/>
            <a:chOff x="0" y="0"/>
            <a:chExt cx="1846887" cy="455866"/>
          </a:xfrm>
        </p:grpSpPr>
        <p:sp>
          <p:nvSpPr>
            <p:cNvPr id="64" name="Freeform 12">
              <a:extLst>
                <a:ext uri="{FF2B5EF4-FFF2-40B4-BE49-F238E27FC236}">
                  <a16:creationId xmlns:a16="http://schemas.microsoft.com/office/drawing/2014/main" id="{EF3BD0A4-7BA8-E8B0-7CC4-4F54AA504AB3}"/>
                </a:ext>
              </a:extLst>
            </p:cNvPr>
            <p:cNvSpPr/>
            <p:nvPr/>
          </p:nvSpPr>
          <p:spPr>
            <a:xfrm>
              <a:off x="0" y="0"/>
              <a:ext cx="1846887" cy="455866"/>
            </a:xfrm>
            <a:custGeom>
              <a:avLst/>
              <a:gdLst/>
              <a:ahLst/>
              <a:cxnLst/>
              <a:rect l="l" t="t" r="r" b="b"/>
              <a:pathLst>
                <a:path w="1846887" h="455866">
                  <a:moveTo>
                    <a:pt x="36520" y="0"/>
                  </a:moveTo>
                  <a:lnTo>
                    <a:pt x="1810367" y="0"/>
                  </a:lnTo>
                  <a:cubicBezTo>
                    <a:pt x="1820052" y="0"/>
                    <a:pt x="1829341" y="3848"/>
                    <a:pt x="1836190" y="10696"/>
                  </a:cubicBezTo>
                  <a:cubicBezTo>
                    <a:pt x="1843039" y="17545"/>
                    <a:pt x="1846887" y="26834"/>
                    <a:pt x="1846887" y="36520"/>
                  </a:cubicBezTo>
                  <a:lnTo>
                    <a:pt x="1846887" y="419346"/>
                  </a:lnTo>
                  <a:cubicBezTo>
                    <a:pt x="1846887" y="429032"/>
                    <a:pt x="1843039" y="438321"/>
                    <a:pt x="1836190" y="445170"/>
                  </a:cubicBezTo>
                  <a:cubicBezTo>
                    <a:pt x="1829341" y="452018"/>
                    <a:pt x="1820052" y="455866"/>
                    <a:pt x="1810367" y="455866"/>
                  </a:cubicBezTo>
                  <a:lnTo>
                    <a:pt x="36520" y="455866"/>
                  </a:lnTo>
                  <a:cubicBezTo>
                    <a:pt x="26834" y="455866"/>
                    <a:pt x="17545" y="452018"/>
                    <a:pt x="10696" y="445170"/>
                  </a:cubicBezTo>
                  <a:cubicBezTo>
                    <a:pt x="3848" y="438321"/>
                    <a:pt x="0" y="429032"/>
                    <a:pt x="0" y="419346"/>
                  </a:cubicBezTo>
                  <a:lnTo>
                    <a:pt x="0" y="36520"/>
                  </a:lnTo>
                  <a:cubicBezTo>
                    <a:pt x="0" y="26834"/>
                    <a:pt x="3848" y="17545"/>
                    <a:pt x="10696" y="10696"/>
                  </a:cubicBezTo>
                  <a:cubicBezTo>
                    <a:pt x="17545" y="3848"/>
                    <a:pt x="26834" y="0"/>
                    <a:pt x="36520" y="0"/>
                  </a:cubicBezTo>
                  <a:close/>
                </a:path>
              </a:pathLst>
            </a:custGeom>
            <a:solidFill>
              <a:srgbClr val="C4F1FA"/>
            </a:solidFill>
            <a:ln w="38100" cap="rnd">
              <a:solidFill>
                <a:srgbClr val="8FC0DF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5" name="TextBox 13">
              <a:extLst>
                <a:ext uri="{FF2B5EF4-FFF2-40B4-BE49-F238E27FC236}">
                  <a16:creationId xmlns:a16="http://schemas.microsoft.com/office/drawing/2014/main" id="{E1865132-92F5-85F6-2531-8EEACA375B99}"/>
                </a:ext>
              </a:extLst>
            </p:cNvPr>
            <p:cNvSpPr txBox="1"/>
            <p:nvPr/>
          </p:nvSpPr>
          <p:spPr>
            <a:xfrm>
              <a:off x="0" y="-28575"/>
              <a:ext cx="1846887" cy="4844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4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9" name="Group 22">
            <a:extLst>
              <a:ext uri="{FF2B5EF4-FFF2-40B4-BE49-F238E27FC236}">
                <a16:creationId xmlns:a16="http://schemas.microsoft.com/office/drawing/2014/main" id="{5439AAB9-B73B-5E85-7DA1-12F9A533396B}"/>
              </a:ext>
            </a:extLst>
          </p:cNvPr>
          <p:cNvGrpSpPr/>
          <p:nvPr/>
        </p:nvGrpSpPr>
        <p:grpSpPr>
          <a:xfrm>
            <a:off x="9722760" y="3228859"/>
            <a:ext cx="657605" cy="657605"/>
            <a:chOff x="0" y="0"/>
            <a:chExt cx="812800" cy="812800"/>
          </a:xfrm>
        </p:grpSpPr>
        <p:sp>
          <p:nvSpPr>
            <p:cNvPr id="70" name="Freeform 23">
              <a:extLst>
                <a:ext uri="{FF2B5EF4-FFF2-40B4-BE49-F238E27FC236}">
                  <a16:creationId xmlns:a16="http://schemas.microsoft.com/office/drawing/2014/main" id="{39A8CA64-3830-EC67-709D-E9591E097C1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4F1FA"/>
            </a:solidFill>
            <a:ln w="38100" cap="sq">
              <a:solidFill>
                <a:srgbClr val="8FC0D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1" name="TextBox 24">
              <a:extLst>
                <a:ext uri="{FF2B5EF4-FFF2-40B4-BE49-F238E27FC236}">
                  <a16:creationId xmlns:a16="http://schemas.microsoft.com/office/drawing/2014/main" id="{DA323155-B505-2563-35FE-DA958BA8A6EA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41"/>
                </a:lnSpc>
              </a:pPr>
              <a:r>
                <a:rPr lang="en-US" sz="1815">
                  <a:solidFill>
                    <a:srgbClr val="1E5B82"/>
                  </a:solidFill>
                  <a:latin typeface="Canva Sans Bold"/>
                </a:rPr>
                <a:t>01</a:t>
              </a:r>
            </a:p>
          </p:txBody>
        </p:sp>
      </p:grpSp>
      <p:sp>
        <p:nvSpPr>
          <p:cNvPr id="72" name="TextBox 27">
            <a:extLst>
              <a:ext uri="{FF2B5EF4-FFF2-40B4-BE49-F238E27FC236}">
                <a16:creationId xmlns:a16="http://schemas.microsoft.com/office/drawing/2014/main" id="{F1FFF72C-A142-2C58-1B40-FF52C5C3940B}"/>
              </a:ext>
            </a:extLst>
          </p:cNvPr>
          <p:cNvSpPr txBox="1"/>
          <p:nvPr/>
        </p:nvSpPr>
        <p:spPr>
          <a:xfrm>
            <a:off x="10551534" y="3092612"/>
            <a:ext cx="6517525" cy="12003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600" b="1" u="none" strike="noStrike" dirty="0">
                <a:solidFill>
                  <a:srgbClr val="1E5B82"/>
                </a:solidFill>
                <a:latin typeface="Canva Sans"/>
              </a:rPr>
              <a:t>Early Detection: </a:t>
            </a:r>
            <a:r>
              <a:rPr lang="en-US" sz="2600" u="none" strike="noStrike" dirty="0">
                <a:solidFill>
                  <a:srgbClr val="1E5B82"/>
                </a:solidFill>
                <a:latin typeface="Canva Sans"/>
              </a:rPr>
              <a:t>Use AI to analyze school attendance data for early identification of potential pandemics.</a:t>
            </a:r>
          </a:p>
        </p:txBody>
      </p:sp>
      <p:grpSp>
        <p:nvGrpSpPr>
          <p:cNvPr id="73" name="Group 30">
            <a:extLst>
              <a:ext uri="{FF2B5EF4-FFF2-40B4-BE49-F238E27FC236}">
                <a16:creationId xmlns:a16="http://schemas.microsoft.com/office/drawing/2014/main" id="{E1F47C41-2409-0350-2B7F-D4A16DED259A}"/>
              </a:ext>
            </a:extLst>
          </p:cNvPr>
          <p:cNvGrpSpPr/>
          <p:nvPr/>
        </p:nvGrpSpPr>
        <p:grpSpPr>
          <a:xfrm>
            <a:off x="9722760" y="5457727"/>
            <a:ext cx="657605" cy="657605"/>
            <a:chOff x="0" y="0"/>
            <a:chExt cx="812800" cy="812800"/>
          </a:xfrm>
        </p:grpSpPr>
        <p:sp>
          <p:nvSpPr>
            <p:cNvPr id="74" name="Freeform 31">
              <a:extLst>
                <a:ext uri="{FF2B5EF4-FFF2-40B4-BE49-F238E27FC236}">
                  <a16:creationId xmlns:a16="http://schemas.microsoft.com/office/drawing/2014/main" id="{D89E20EB-56B1-63D8-8730-1A9529145D9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4F1FA"/>
            </a:solidFill>
            <a:ln w="38100" cap="sq">
              <a:solidFill>
                <a:srgbClr val="8FC0D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5" name="TextBox 32">
              <a:extLst>
                <a:ext uri="{FF2B5EF4-FFF2-40B4-BE49-F238E27FC236}">
                  <a16:creationId xmlns:a16="http://schemas.microsoft.com/office/drawing/2014/main" id="{FD9054C6-D8DA-A086-0D89-4FFDFC6B6D5B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41"/>
                </a:lnSpc>
              </a:pPr>
              <a:r>
                <a:rPr lang="en-US" sz="1815">
                  <a:solidFill>
                    <a:srgbClr val="1E5B82"/>
                  </a:solidFill>
                  <a:latin typeface="Canva Sans Bold"/>
                </a:rPr>
                <a:t>02</a:t>
              </a:r>
            </a:p>
          </p:txBody>
        </p:sp>
      </p:grpSp>
      <p:grpSp>
        <p:nvGrpSpPr>
          <p:cNvPr id="76" name="Group 33">
            <a:extLst>
              <a:ext uri="{FF2B5EF4-FFF2-40B4-BE49-F238E27FC236}">
                <a16:creationId xmlns:a16="http://schemas.microsoft.com/office/drawing/2014/main" id="{B9FC892D-327E-833F-2BB2-1C38CB89AF10}"/>
              </a:ext>
            </a:extLst>
          </p:cNvPr>
          <p:cNvGrpSpPr/>
          <p:nvPr/>
        </p:nvGrpSpPr>
        <p:grpSpPr>
          <a:xfrm>
            <a:off x="9722760" y="7629460"/>
            <a:ext cx="657605" cy="657605"/>
            <a:chOff x="0" y="0"/>
            <a:chExt cx="812800" cy="812800"/>
          </a:xfrm>
        </p:grpSpPr>
        <p:sp>
          <p:nvSpPr>
            <p:cNvPr id="77" name="Freeform 34">
              <a:extLst>
                <a:ext uri="{FF2B5EF4-FFF2-40B4-BE49-F238E27FC236}">
                  <a16:creationId xmlns:a16="http://schemas.microsoft.com/office/drawing/2014/main" id="{BC3136D3-2C72-13F5-4B83-9B2C42D1C7C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4F1FA"/>
            </a:solidFill>
            <a:ln w="38100" cap="sq">
              <a:solidFill>
                <a:srgbClr val="8FC0D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8" name="TextBox 35">
              <a:extLst>
                <a:ext uri="{FF2B5EF4-FFF2-40B4-BE49-F238E27FC236}">
                  <a16:creationId xmlns:a16="http://schemas.microsoft.com/office/drawing/2014/main" id="{4BC6F0F2-B93D-943D-7ED0-2D120FF862B0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41"/>
                </a:lnSpc>
              </a:pPr>
              <a:r>
                <a:rPr lang="en-US" sz="1815">
                  <a:solidFill>
                    <a:srgbClr val="1E5B82"/>
                  </a:solidFill>
                  <a:latin typeface="Canva Sans Bold"/>
                </a:rPr>
                <a:t>03</a:t>
              </a:r>
            </a:p>
          </p:txBody>
        </p:sp>
      </p:grpSp>
      <p:sp>
        <p:nvSpPr>
          <p:cNvPr id="79" name="TextBox 27">
            <a:extLst>
              <a:ext uri="{FF2B5EF4-FFF2-40B4-BE49-F238E27FC236}">
                <a16:creationId xmlns:a16="http://schemas.microsoft.com/office/drawing/2014/main" id="{F85FCDA3-FD4F-4C6C-DF0D-44C5552E34CD}"/>
              </a:ext>
            </a:extLst>
          </p:cNvPr>
          <p:cNvSpPr txBox="1"/>
          <p:nvPr/>
        </p:nvSpPr>
        <p:spPr>
          <a:xfrm>
            <a:off x="10535935" y="5226563"/>
            <a:ext cx="6517525" cy="12003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600" b="1" u="none" strike="noStrike" dirty="0">
                <a:solidFill>
                  <a:srgbClr val="1E5B82"/>
                </a:solidFill>
                <a:latin typeface="Canva Sans"/>
              </a:rPr>
              <a:t>Geospatial Visualization: </a:t>
            </a:r>
            <a:r>
              <a:rPr lang="en-US" sz="2600" u="none" strike="noStrike" dirty="0">
                <a:solidFill>
                  <a:srgbClr val="1E5B82"/>
                </a:solidFill>
                <a:latin typeface="Canva Sans"/>
              </a:rPr>
              <a:t>Map student attendance, generate heat maps, and highlight areas with high absenteeism.</a:t>
            </a:r>
          </a:p>
        </p:txBody>
      </p:sp>
      <p:sp>
        <p:nvSpPr>
          <p:cNvPr id="80" name="TextBox 27">
            <a:extLst>
              <a:ext uri="{FF2B5EF4-FFF2-40B4-BE49-F238E27FC236}">
                <a16:creationId xmlns:a16="http://schemas.microsoft.com/office/drawing/2014/main" id="{A7C7CD76-AD81-0DF2-24F8-640EE229F04D}"/>
              </a:ext>
            </a:extLst>
          </p:cNvPr>
          <p:cNvSpPr txBox="1"/>
          <p:nvPr/>
        </p:nvSpPr>
        <p:spPr>
          <a:xfrm>
            <a:off x="10551534" y="7193044"/>
            <a:ext cx="6517525" cy="1600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600" b="1" u="none" strike="noStrike" dirty="0">
                <a:solidFill>
                  <a:srgbClr val="1E5B82"/>
                </a:solidFill>
                <a:latin typeface="Canva Sans"/>
              </a:rPr>
              <a:t>Rapid Communication: </a:t>
            </a:r>
            <a:r>
              <a:rPr lang="en-US" sz="2600" u="none" strike="noStrike" dirty="0">
                <a:solidFill>
                  <a:srgbClr val="1E5B82"/>
                </a:solidFill>
                <a:latin typeface="Canva Sans"/>
              </a:rPr>
              <a:t>Enable swift alerts to health authorities for quick and targeted responses to emerging health threats.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5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FB2021-3CCA-8E0A-C25D-8F33C58F91EB}"/>
              </a:ext>
            </a:extLst>
          </p:cNvPr>
          <p:cNvSpPr/>
          <p:nvPr/>
        </p:nvSpPr>
        <p:spPr>
          <a:xfrm>
            <a:off x="1295400" y="3733800"/>
            <a:ext cx="15697200" cy="2819400"/>
          </a:xfrm>
          <a:prstGeom prst="roundRect">
            <a:avLst>
              <a:gd name="adj" fmla="val 7810"/>
            </a:avLst>
          </a:prstGeom>
          <a:blipFill>
            <a:blip r:embed="rId2"/>
            <a:stretch>
              <a:fillRect l="-2408" t="-18920" r="-3785" b="-12168"/>
            </a:stretch>
          </a:blipFill>
          <a:effectLst>
            <a:outerShdw blurRad="482600" dist="177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0638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5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FB2021-3CCA-8E0A-C25D-8F33C58F91EB}"/>
              </a:ext>
            </a:extLst>
          </p:cNvPr>
          <p:cNvSpPr/>
          <p:nvPr/>
        </p:nvSpPr>
        <p:spPr>
          <a:xfrm>
            <a:off x="2667000" y="342900"/>
            <a:ext cx="13639800" cy="9220200"/>
          </a:xfrm>
          <a:prstGeom prst="roundRect">
            <a:avLst>
              <a:gd name="adj" fmla="val 3233"/>
            </a:avLst>
          </a:prstGeom>
          <a:blipFill>
            <a:blip r:embed="rId3"/>
            <a:stretch>
              <a:fillRect l="-444" t="489" r="-832" b="215"/>
            </a:stretch>
          </a:blipFill>
          <a:effectLst>
            <a:outerShdw blurRad="482600" dist="177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4223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5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FB2021-3CCA-8E0A-C25D-8F33C58F91EB}"/>
              </a:ext>
            </a:extLst>
          </p:cNvPr>
          <p:cNvSpPr/>
          <p:nvPr/>
        </p:nvSpPr>
        <p:spPr>
          <a:xfrm>
            <a:off x="2330970" y="1828800"/>
            <a:ext cx="13626059" cy="6629400"/>
          </a:xfrm>
          <a:prstGeom prst="roundRect">
            <a:avLst>
              <a:gd name="adj" fmla="val 3233"/>
            </a:avLst>
          </a:prstGeom>
          <a:blipFill>
            <a:blip r:embed="rId3"/>
            <a:stretch>
              <a:fillRect l="-1051" t="-2942" r="-836" b="222"/>
            </a:stretch>
          </a:blipFill>
          <a:effectLst>
            <a:outerShdw blurRad="482600" dist="177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5993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5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FB2021-3CCA-8E0A-C25D-8F33C58F91EB}"/>
              </a:ext>
            </a:extLst>
          </p:cNvPr>
          <p:cNvSpPr/>
          <p:nvPr/>
        </p:nvSpPr>
        <p:spPr>
          <a:xfrm>
            <a:off x="3364043" y="685800"/>
            <a:ext cx="11559914" cy="8915400"/>
          </a:xfrm>
          <a:prstGeom prst="roundRect">
            <a:avLst>
              <a:gd name="adj" fmla="val 3233"/>
            </a:avLst>
          </a:prstGeom>
          <a:blipFill>
            <a:blip r:embed="rId3"/>
            <a:stretch>
              <a:fillRect l="-1051" t="-2942" r="-836" b="222"/>
            </a:stretch>
          </a:blipFill>
          <a:effectLst>
            <a:outerShdw blurRad="482600" dist="1778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5245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C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9C50792C-071B-AFFF-5E87-239B75100B8D}"/>
              </a:ext>
            </a:extLst>
          </p:cNvPr>
          <p:cNvSpPr/>
          <p:nvPr/>
        </p:nvSpPr>
        <p:spPr>
          <a:xfrm rot="5765443">
            <a:off x="-2631456" y="-4457604"/>
            <a:ext cx="10244634" cy="9179370"/>
          </a:xfrm>
          <a:custGeom>
            <a:avLst/>
            <a:gdLst/>
            <a:ahLst/>
            <a:cxnLst/>
            <a:rect l="l" t="t" r="r" b="b"/>
            <a:pathLst>
              <a:path w="10244634" h="9179370">
                <a:moveTo>
                  <a:pt x="0" y="0"/>
                </a:moveTo>
                <a:lnTo>
                  <a:pt x="10244634" y="0"/>
                </a:lnTo>
                <a:lnTo>
                  <a:pt x="10244634" y="9179370"/>
                </a:lnTo>
                <a:lnTo>
                  <a:pt x="0" y="91793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99E95CD5-8468-475D-3010-FA2B5E1178D7}"/>
              </a:ext>
            </a:extLst>
          </p:cNvPr>
          <p:cNvSpPr txBox="1"/>
          <p:nvPr/>
        </p:nvSpPr>
        <p:spPr>
          <a:xfrm>
            <a:off x="2490861" y="682262"/>
            <a:ext cx="13306278" cy="695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65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1E5B82"/>
                </a:solidFill>
                <a:effectLst/>
                <a:uLnTx/>
                <a:uFillTx/>
                <a:latin typeface="Codec Pro ExtraBold"/>
                <a:ea typeface="+mn-ea"/>
                <a:cs typeface="+mn-cs"/>
              </a:rPr>
              <a:t>Future Scopes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B39C755-95FB-CF4B-A32A-0C05AC424CA4}"/>
              </a:ext>
            </a:extLst>
          </p:cNvPr>
          <p:cNvSpPr/>
          <p:nvPr/>
        </p:nvSpPr>
        <p:spPr>
          <a:xfrm>
            <a:off x="1828800" y="1993582"/>
            <a:ext cx="14935199" cy="7611156"/>
          </a:xfrm>
          <a:prstGeom prst="roundRect">
            <a:avLst>
              <a:gd name="adj" fmla="val 3235"/>
            </a:avLst>
          </a:prstGeom>
          <a:solidFill>
            <a:srgbClr val="C4F1FA"/>
          </a:solidFill>
          <a:ln w="38100">
            <a:solidFill>
              <a:srgbClr val="1E5B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3D1C96-BCA9-E99F-A83A-690B74AB2BE9}"/>
              </a:ext>
            </a:extLst>
          </p:cNvPr>
          <p:cNvSpPr txBox="1"/>
          <p:nvPr/>
        </p:nvSpPr>
        <p:spPr>
          <a:xfrm>
            <a:off x="2202808" y="2392872"/>
            <a:ext cx="13882383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100" b="0" i="0" u="none" strike="noStrike" kern="1200" cap="none" spc="0" normalizeH="0" baseline="0" noProof="0" dirty="0">
                <a:ln>
                  <a:noFill/>
                </a:ln>
                <a:solidFill>
                  <a:srgbClr val="1E5B82"/>
                </a:solidFill>
                <a:effectLst/>
                <a:uLnTx/>
                <a:uFillTx/>
                <a:latin typeface="Canva Sans"/>
                <a:ea typeface="+mn-ea"/>
                <a:cs typeface="+mn-cs"/>
              </a:rPr>
              <a:t>Using AI cameras to automatically mark the attendance of students using facial recognition technology.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FB22BC2-42C0-1EFB-21E9-FF94E8E039AE}"/>
              </a:ext>
            </a:extLst>
          </p:cNvPr>
          <p:cNvSpPr/>
          <p:nvPr/>
        </p:nvSpPr>
        <p:spPr>
          <a:xfrm>
            <a:off x="4953000" y="3838602"/>
            <a:ext cx="8382000" cy="5444500"/>
          </a:xfrm>
          <a:prstGeom prst="roundRect">
            <a:avLst>
              <a:gd name="adj" fmla="val 3975"/>
            </a:avLst>
          </a:prstGeom>
          <a:blipFill>
            <a:blip r:embed="rId4"/>
            <a:stretch>
              <a:fillRect l="-1051" t="-2942" r="-836" b="222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1802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C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96015" y="4152900"/>
            <a:ext cx="10196287" cy="1981200"/>
            <a:chOff x="0" y="0"/>
            <a:chExt cx="2953986" cy="16380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53986" cy="1638067"/>
            </a:xfrm>
            <a:custGeom>
              <a:avLst/>
              <a:gdLst/>
              <a:ahLst/>
              <a:cxnLst/>
              <a:rect l="l" t="t" r="r" b="b"/>
              <a:pathLst>
                <a:path w="2953986" h="1638067">
                  <a:moveTo>
                    <a:pt x="23469" y="0"/>
                  </a:moveTo>
                  <a:lnTo>
                    <a:pt x="2930517" y="0"/>
                  </a:lnTo>
                  <a:cubicBezTo>
                    <a:pt x="2936741" y="0"/>
                    <a:pt x="2942711" y="2473"/>
                    <a:pt x="2947112" y="6874"/>
                  </a:cubicBezTo>
                  <a:cubicBezTo>
                    <a:pt x="2951513" y="11275"/>
                    <a:pt x="2953986" y="17245"/>
                    <a:pt x="2953986" y="23469"/>
                  </a:cubicBezTo>
                  <a:lnTo>
                    <a:pt x="2953986" y="1614598"/>
                  </a:lnTo>
                  <a:cubicBezTo>
                    <a:pt x="2953986" y="1627560"/>
                    <a:pt x="2943479" y="1638067"/>
                    <a:pt x="2930517" y="1638067"/>
                  </a:cubicBezTo>
                  <a:lnTo>
                    <a:pt x="23469" y="1638067"/>
                  </a:lnTo>
                  <a:cubicBezTo>
                    <a:pt x="10507" y="1638067"/>
                    <a:pt x="0" y="1627560"/>
                    <a:pt x="0" y="1614598"/>
                  </a:cubicBezTo>
                  <a:lnTo>
                    <a:pt x="0" y="23469"/>
                  </a:lnTo>
                  <a:cubicBezTo>
                    <a:pt x="0" y="10507"/>
                    <a:pt x="10507" y="0"/>
                    <a:pt x="23469" y="0"/>
                  </a:cubicBezTo>
                  <a:close/>
                </a:path>
              </a:pathLst>
            </a:custGeom>
            <a:solidFill>
              <a:srgbClr val="C4F1FA"/>
            </a:solidFill>
            <a:ln w="38100" cap="rnd">
              <a:solidFill>
                <a:srgbClr val="1E5B82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953986" cy="1666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541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676400" y="1485900"/>
            <a:ext cx="5398023" cy="12119041"/>
          </a:xfrm>
          <a:custGeom>
            <a:avLst/>
            <a:gdLst/>
            <a:ahLst/>
            <a:cxnLst/>
            <a:rect l="l" t="t" r="r" b="b"/>
            <a:pathLst>
              <a:path w="5398023" h="12119041">
                <a:moveTo>
                  <a:pt x="0" y="0"/>
                </a:moveTo>
                <a:lnTo>
                  <a:pt x="5398023" y="0"/>
                </a:lnTo>
                <a:lnTo>
                  <a:pt x="5398023" y="12119041"/>
                </a:lnTo>
                <a:lnTo>
                  <a:pt x="0" y="121190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086449" y="4343311"/>
            <a:ext cx="6845819" cy="1618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14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1E5B82"/>
                </a:solidFill>
                <a:effectLst/>
                <a:uLnTx/>
                <a:uFillTx/>
                <a:latin typeface="Codec Pro ExtraBold"/>
                <a:ea typeface="+mn-ea"/>
                <a:cs typeface="+mn-cs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andemic&#10;&#10;Description automatically generated">
            <a:extLst>
              <a:ext uri="{FF2B5EF4-FFF2-40B4-BE49-F238E27FC236}">
                <a16:creationId xmlns:a16="http://schemas.microsoft.com/office/drawing/2014/main" id="{00F38C67-C45E-4E45-5FBA-2A3D0A965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39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651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C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1875" y="3201804"/>
            <a:ext cx="6646396" cy="6056495"/>
            <a:chOff x="0" y="0"/>
            <a:chExt cx="1543441" cy="15401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43441" cy="1540192"/>
            </a:xfrm>
            <a:custGeom>
              <a:avLst/>
              <a:gdLst/>
              <a:ahLst/>
              <a:cxnLst/>
              <a:rect l="l" t="t" r="r" b="b"/>
              <a:pathLst>
                <a:path w="1543441" h="1540192">
                  <a:moveTo>
                    <a:pt x="44917" y="0"/>
                  </a:moveTo>
                  <a:lnTo>
                    <a:pt x="1498524" y="0"/>
                  </a:lnTo>
                  <a:cubicBezTo>
                    <a:pt x="1510437" y="0"/>
                    <a:pt x="1521862" y="4732"/>
                    <a:pt x="1530285" y="13156"/>
                  </a:cubicBezTo>
                  <a:cubicBezTo>
                    <a:pt x="1538709" y="21579"/>
                    <a:pt x="1543441" y="33004"/>
                    <a:pt x="1543441" y="44917"/>
                  </a:cubicBezTo>
                  <a:lnTo>
                    <a:pt x="1543441" y="1495275"/>
                  </a:lnTo>
                  <a:cubicBezTo>
                    <a:pt x="1543441" y="1520082"/>
                    <a:pt x="1523331" y="1540192"/>
                    <a:pt x="1498524" y="1540192"/>
                  </a:cubicBezTo>
                  <a:lnTo>
                    <a:pt x="44917" y="1540192"/>
                  </a:lnTo>
                  <a:cubicBezTo>
                    <a:pt x="20110" y="1540192"/>
                    <a:pt x="0" y="1520082"/>
                    <a:pt x="0" y="1495275"/>
                  </a:cubicBezTo>
                  <a:lnTo>
                    <a:pt x="0" y="44917"/>
                  </a:lnTo>
                  <a:cubicBezTo>
                    <a:pt x="0" y="20110"/>
                    <a:pt x="20110" y="0"/>
                    <a:pt x="44917" y="0"/>
                  </a:cubicBezTo>
                  <a:close/>
                </a:path>
              </a:pathLst>
            </a:custGeom>
            <a:solidFill>
              <a:srgbClr val="C4F1FA"/>
            </a:solidFill>
            <a:ln w="38100" cap="rnd">
              <a:solidFill>
                <a:srgbClr val="1E5B82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543441" cy="1568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541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6800411" y="2324100"/>
            <a:ext cx="4673691" cy="8701984"/>
          </a:xfrm>
          <a:custGeom>
            <a:avLst/>
            <a:gdLst/>
            <a:ahLst/>
            <a:cxnLst/>
            <a:rect l="l" t="t" r="r" b="b"/>
            <a:pathLst>
              <a:path w="5418269" h="10088320">
                <a:moveTo>
                  <a:pt x="0" y="0"/>
                </a:moveTo>
                <a:lnTo>
                  <a:pt x="5418268" y="0"/>
                </a:lnTo>
                <a:lnTo>
                  <a:pt x="5418268" y="10088320"/>
                </a:lnTo>
                <a:lnTo>
                  <a:pt x="0" y="100883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0951590" y="3201804"/>
            <a:ext cx="6454535" cy="6168860"/>
            <a:chOff x="0" y="0"/>
            <a:chExt cx="1543441" cy="15401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43441" cy="1540192"/>
            </a:xfrm>
            <a:custGeom>
              <a:avLst/>
              <a:gdLst/>
              <a:ahLst/>
              <a:cxnLst/>
              <a:rect l="l" t="t" r="r" b="b"/>
              <a:pathLst>
                <a:path w="1543441" h="1540192">
                  <a:moveTo>
                    <a:pt x="44917" y="0"/>
                  </a:moveTo>
                  <a:lnTo>
                    <a:pt x="1498524" y="0"/>
                  </a:lnTo>
                  <a:cubicBezTo>
                    <a:pt x="1510437" y="0"/>
                    <a:pt x="1521862" y="4732"/>
                    <a:pt x="1530285" y="13156"/>
                  </a:cubicBezTo>
                  <a:cubicBezTo>
                    <a:pt x="1538709" y="21579"/>
                    <a:pt x="1543441" y="33004"/>
                    <a:pt x="1543441" y="44917"/>
                  </a:cubicBezTo>
                  <a:lnTo>
                    <a:pt x="1543441" y="1495275"/>
                  </a:lnTo>
                  <a:cubicBezTo>
                    <a:pt x="1543441" y="1520082"/>
                    <a:pt x="1523331" y="1540192"/>
                    <a:pt x="1498524" y="1540192"/>
                  </a:cubicBezTo>
                  <a:lnTo>
                    <a:pt x="44917" y="1540192"/>
                  </a:lnTo>
                  <a:cubicBezTo>
                    <a:pt x="20110" y="1540192"/>
                    <a:pt x="0" y="1520082"/>
                    <a:pt x="0" y="1495275"/>
                  </a:cubicBezTo>
                  <a:lnTo>
                    <a:pt x="0" y="44917"/>
                  </a:lnTo>
                  <a:cubicBezTo>
                    <a:pt x="0" y="20110"/>
                    <a:pt x="20110" y="0"/>
                    <a:pt x="44917" y="0"/>
                  </a:cubicBezTo>
                  <a:close/>
                </a:path>
              </a:pathLst>
            </a:custGeom>
            <a:solidFill>
              <a:srgbClr val="C4F1FA"/>
            </a:solidFill>
            <a:ln w="38100" cap="rnd">
              <a:solidFill>
                <a:srgbClr val="1E5B82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543441" cy="1568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541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3593517" y="3601441"/>
            <a:ext cx="1344241" cy="1342000"/>
          </a:xfrm>
          <a:custGeom>
            <a:avLst/>
            <a:gdLst/>
            <a:ahLst/>
            <a:cxnLst/>
            <a:rect l="l" t="t" r="r" b="b"/>
            <a:pathLst>
              <a:path w="1646417" h="1643673">
                <a:moveTo>
                  <a:pt x="0" y="0"/>
                </a:moveTo>
                <a:lnTo>
                  <a:pt x="1646417" y="0"/>
                </a:lnTo>
                <a:lnTo>
                  <a:pt x="1646417" y="1643673"/>
                </a:lnTo>
                <a:lnTo>
                  <a:pt x="0" y="16436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490861" y="1151788"/>
            <a:ext cx="13306278" cy="732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65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0" i="0" u="none" strike="noStrike" kern="1200" cap="none" spc="0" normalizeH="0" baseline="0" noProof="0" dirty="0">
                <a:ln>
                  <a:noFill/>
                </a:ln>
                <a:solidFill>
                  <a:srgbClr val="1E5B82"/>
                </a:solidFill>
                <a:effectLst/>
                <a:uLnTx/>
                <a:uFillTx/>
                <a:latin typeface="Codec Pro ExtraBold"/>
                <a:ea typeface="+mn-ea"/>
                <a:cs typeface="+mn-cs"/>
              </a:rPr>
              <a:t>Significance of the project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490861" y="5096826"/>
            <a:ext cx="3509574" cy="493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08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63" b="0" i="0" u="none" strike="noStrike" kern="1200" cap="none" spc="0" normalizeH="0" baseline="0" noProof="0" dirty="0">
                <a:ln>
                  <a:noFill/>
                </a:ln>
                <a:solidFill>
                  <a:srgbClr val="1E5B82"/>
                </a:solidFill>
                <a:effectLst/>
                <a:uLnTx/>
                <a:uFillTx/>
                <a:latin typeface="Codec Pro ExtraBold"/>
                <a:ea typeface="+mn-ea"/>
                <a:cs typeface="+mn-cs"/>
              </a:rPr>
              <a:t>Prevention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5685" y="5905500"/>
            <a:ext cx="5709935" cy="2693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1E5B82"/>
                </a:solidFill>
                <a:effectLst/>
                <a:uLnTx/>
                <a:uFillTx/>
                <a:latin typeface="Canva Sans"/>
                <a:ea typeface="+mn-ea"/>
                <a:cs typeface="+mn-cs"/>
              </a:rPr>
              <a:t>The project's preventive significance lies in its ability to proactively detect and alert health authorities to potential outbreaks, enabling timely interventions and safeguarding communities from the escalation of pandemics.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104179" y="5075338"/>
            <a:ext cx="4149356" cy="493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08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63" b="0" i="0" u="none" strike="noStrike" kern="1200" cap="none" spc="0" normalizeH="0" baseline="0" noProof="0" dirty="0">
                <a:ln>
                  <a:noFill/>
                </a:ln>
                <a:solidFill>
                  <a:srgbClr val="1E5B82"/>
                </a:solidFill>
                <a:effectLst/>
                <a:uLnTx/>
                <a:uFillTx/>
                <a:latin typeface="Codec Pro ExtraBold"/>
                <a:ea typeface="+mn-ea"/>
                <a:cs typeface="+mn-cs"/>
              </a:rPr>
              <a:t>Significance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338855" y="5722574"/>
            <a:ext cx="5638800" cy="2693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1E5B82"/>
                </a:solidFill>
                <a:effectLst/>
                <a:uLnTx/>
                <a:uFillTx/>
                <a:latin typeface="Canva Sans"/>
                <a:ea typeface="+mn-ea"/>
                <a:cs typeface="+mn-cs"/>
              </a:rPr>
              <a:t>The project's significance lies in its advanced AI algorithms for early pandemic detection through school attendance analysis, geospatial visualization pinpointing high-risk areas, and swift communication </a:t>
            </a:r>
            <a:r>
              <a:rPr lang="en-US" sz="2500" dirty="0">
                <a:solidFill>
                  <a:srgbClr val="1E5B82"/>
                </a:solidFill>
                <a:latin typeface="Canva Sans"/>
              </a:rPr>
              <a:t>with</a:t>
            </a: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1E5B82"/>
                </a:solidFill>
                <a:effectLst/>
                <a:uLnTx/>
                <a:uFillTx/>
                <a:latin typeface="Canva Sans"/>
                <a:ea typeface="+mn-ea"/>
                <a:cs typeface="+mn-cs"/>
              </a:rPr>
              <a:t> health authority for quick response.</a:t>
            </a:r>
          </a:p>
        </p:txBody>
      </p:sp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EAD32B94-D9EF-9E80-9B74-C98B2BFEEB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700394" y="3517458"/>
            <a:ext cx="1262541" cy="126254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143C28AC-AD1B-ED86-0001-50F0C4868F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4482"/>
            <a:ext cx="18288000" cy="717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681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C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>
            <a:extLst>
              <a:ext uri="{FF2B5EF4-FFF2-40B4-BE49-F238E27FC236}">
                <a16:creationId xmlns:a16="http://schemas.microsoft.com/office/drawing/2014/main" id="{99E95CD5-8468-475D-3010-FA2B5E1178D7}"/>
              </a:ext>
            </a:extLst>
          </p:cNvPr>
          <p:cNvSpPr txBox="1"/>
          <p:nvPr/>
        </p:nvSpPr>
        <p:spPr>
          <a:xfrm>
            <a:off x="2490861" y="682262"/>
            <a:ext cx="13306278" cy="1426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65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1E5B82"/>
                </a:solidFill>
                <a:effectLst/>
                <a:uLnTx/>
                <a:uFillTx/>
                <a:latin typeface="Codec Pro ExtraBold"/>
                <a:ea typeface="+mn-ea"/>
                <a:cs typeface="+mn-cs"/>
              </a:rPr>
              <a:t>Pandemic Real-time Observation and Absentees Clustering Technique [PROACT] Algorithm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16D89FE9-01E1-5436-D7B6-7DB0802985EB}"/>
              </a:ext>
            </a:extLst>
          </p:cNvPr>
          <p:cNvSpPr/>
          <p:nvPr/>
        </p:nvSpPr>
        <p:spPr>
          <a:xfrm flipH="1" flipV="1">
            <a:off x="6967571" y="3056465"/>
            <a:ext cx="15466149" cy="15170853"/>
          </a:xfrm>
          <a:custGeom>
            <a:avLst/>
            <a:gdLst/>
            <a:ahLst/>
            <a:cxnLst/>
            <a:rect l="l" t="t" r="r" b="b"/>
            <a:pathLst>
              <a:path w="15466149" h="15170853">
                <a:moveTo>
                  <a:pt x="15466149" y="15170853"/>
                </a:moveTo>
                <a:lnTo>
                  <a:pt x="0" y="15170853"/>
                </a:lnTo>
                <a:lnTo>
                  <a:pt x="0" y="0"/>
                </a:lnTo>
                <a:lnTo>
                  <a:pt x="15466149" y="0"/>
                </a:lnTo>
                <a:lnTo>
                  <a:pt x="15466149" y="1517085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1A36EFE-D017-F379-240A-CC9091FF5DE6}"/>
              </a:ext>
            </a:extLst>
          </p:cNvPr>
          <p:cNvSpPr/>
          <p:nvPr/>
        </p:nvSpPr>
        <p:spPr>
          <a:xfrm>
            <a:off x="2743200" y="3019614"/>
            <a:ext cx="12573000" cy="6361295"/>
          </a:xfrm>
          <a:prstGeom prst="roundRect">
            <a:avLst>
              <a:gd name="adj" fmla="val 3235"/>
            </a:avLst>
          </a:prstGeom>
          <a:solidFill>
            <a:srgbClr val="C4F1FA"/>
          </a:solidFill>
          <a:ln w="38100">
            <a:solidFill>
              <a:srgbClr val="1E5B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Freeform 12">
            <a:extLst>
              <a:ext uri="{FF2B5EF4-FFF2-40B4-BE49-F238E27FC236}">
                <a16:creationId xmlns:a16="http://schemas.microsoft.com/office/drawing/2014/main" id="{FCAA0D7A-ABA5-7DDC-56DC-9E3364EC3238}"/>
              </a:ext>
            </a:extLst>
          </p:cNvPr>
          <p:cNvSpPr/>
          <p:nvPr/>
        </p:nvSpPr>
        <p:spPr>
          <a:xfrm>
            <a:off x="13732497" y="3695700"/>
            <a:ext cx="4129284" cy="7202239"/>
          </a:xfrm>
          <a:custGeom>
            <a:avLst/>
            <a:gdLst/>
            <a:ahLst/>
            <a:cxnLst/>
            <a:rect l="l" t="t" r="r" b="b"/>
            <a:pathLst>
              <a:path w="6334004" h="11047681">
                <a:moveTo>
                  <a:pt x="0" y="0"/>
                </a:moveTo>
                <a:lnTo>
                  <a:pt x="6334004" y="0"/>
                </a:lnTo>
                <a:lnTo>
                  <a:pt x="6334004" y="11047681"/>
                </a:lnTo>
                <a:lnTo>
                  <a:pt x="0" y="110476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740C15F2-D921-0FCF-3F9B-0FCBA7E977E8}"/>
              </a:ext>
            </a:extLst>
          </p:cNvPr>
          <p:cNvSpPr txBox="1"/>
          <p:nvPr/>
        </p:nvSpPr>
        <p:spPr>
          <a:xfrm>
            <a:off x="3333750" y="3543300"/>
            <a:ext cx="116205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1E5B82"/>
                </a:solidFill>
                <a:effectLst/>
                <a:uLnTx/>
                <a:uFillTx/>
                <a:latin typeface="Canva Sans"/>
                <a:ea typeface="+mn-ea"/>
                <a:cs typeface="+mn-cs"/>
              </a:rPr>
              <a:t>The PROACT Algorithm is the powerhouse behind our project, designed for keeping a close eye on potential pandemics within schools.</a:t>
            </a: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431C969A-D5E7-769F-27F7-08093AB10BB2}"/>
              </a:ext>
            </a:extLst>
          </p:cNvPr>
          <p:cNvSpPr txBox="1"/>
          <p:nvPr/>
        </p:nvSpPr>
        <p:spPr>
          <a:xfrm>
            <a:off x="3219450" y="5335943"/>
            <a:ext cx="11620500" cy="3447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E5B82"/>
                </a:solidFill>
                <a:effectLst/>
                <a:uLnTx/>
                <a:uFillTx/>
                <a:latin typeface="Canva Sans"/>
                <a:ea typeface="+mn-ea"/>
                <a:cs typeface="+mn-cs"/>
              </a:rPr>
              <a:t>Key features:</a:t>
            </a:r>
          </a:p>
          <a:p>
            <a:pPr marL="514350" marR="0" lvl="0" indent="-51435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3200" dirty="0">
                <a:solidFill>
                  <a:srgbClr val="1E5B82"/>
                </a:solidFill>
                <a:latin typeface="Canva Sans"/>
              </a:rPr>
              <a:t>Realtime monitoring of absentees’ data for detecting unusual pattern related to illness among students.</a:t>
            </a:r>
          </a:p>
          <a:p>
            <a:pPr marL="514350" marR="0" lvl="0" indent="-51435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3200" dirty="0">
                <a:solidFill>
                  <a:srgbClr val="1E5B82"/>
                </a:solidFill>
                <a:latin typeface="Canva Sans"/>
              </a:rPr>
              <a:t>Clustering addresses of absent students.</a:t>
            </a:r>
          </a:p>
          <a:p>
            <a:pPr marL="514350" marR="0" lvl="0" indent="-51435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3200" dirty="0">
                <a:solidFill>
                  <a:srgbClr val="1E5B82"/>
                </a:solidFill>
                <a:latin typeface="Canva Sans"/>
              </a:rPr>
              <a:t>Immediately alerting health authorities on detecting any anomalies.</a:t>
            </a:r>
          </a:p>
          <a:p>
            <a:pPr marL="514350" marR="0" lvl="0" indent="-51435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srgbClr val="1E5B82"/>
                </a:solidFill>
                <a:effectLst/>
                <a:uLnTx/>
                <a:uFillTx/>
                <a:latin typeface="Canva Sans"/>
                <a:ea typeface="+mn-ea"/>
                <a:cs typeface="+mn-cs"/>
              </a:rPr>
              <a:t>Generating </a:t>
            </a:r>
            <a:r>
              <a:rPr kumimoji="0" lang="en-US" sz="3200" i="0" u="none" strike="noStrike" kern="1200" cap="none" spc="0" normalizeH="0" baseline="0" noProof="0" dirty="0" err="1">
                <a:ln>
                  <a:noFill/>
                </a:ln>
                <a:solidFill>
                  <a:srgbClr val="1E5B82"/>
                </a:solidFill>
                <a:effectLst/>
                <a:uLnTx/>
                <a:uFillTx/>
                <a:latin typeface="Canva Sans"/>
                <a:ea typeface="+mn-ea"/>
                <a:cs typeface="+mn-cs"/>
              </a:rPr>
              <a:t>ea</a:t>
            </a:r>
            <a:r>
              <a:rPr lang="en-US" sz="3200" dirty="0" err="1">
                <a:solidFill>
                  <a:srgbClr val="1E5B82"/>
                </a:solidFill>
                <a:latin typeface="Canva Sans"/>
              </a:rPr>
              <a:t>sy</a:t>
            </a:r>
            <a:r>
              <a:rPr lang="en-US" sz="3200" dirty="0">
                <a:solidFill>
                  <a:srgbClr val="1E5B82"/>
                </a:solidFill>
                <a:latin typeface="Canva Sans"/>
              </a:rPr>
              <a:t> to understand heatmaps.</a:t>
            </a:r>
          </a:p>
        </p:txBody>
      </p:sp>
    </p:spTree>
    <p:extLst>
      <p:ext uri="{BB962C8B-B14F-4D97-AF65-F5344CB8AC3E}">
        <p14:creationId xmlns:p14="http://schemas.microsoft.com/office/powerpoint/2010/main" val="3636724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C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02EAA3B8-3BE9-32F1-3B2B-D7C95F82F1DD}"/>
              </a:ext>
            </a:extLst>
          </p:cNvPr>
          <p:cNvSpPr/>
          <p:nvPr/>
        </p:nvSpPr>
        <p:spPr>
          <a:xfrm rot="5765443">
            <a:off x="11205518" y="2797332"/>
            <a:ext cx="10244634" cy="9179370"/>
          </a:xfrm>
          <a:custGeom>
            <a:avLst/>
            <a:gdLst/>
            <a:ahLst/>
            <a:cxnLst/>
            <a:rect l="l" t="t" r="r" b="b"/>
            <a:pathLst>
              <a:path w="10244634" h="9179370">
                <a:moveTo>
                  <a:pt x="0" y="0"/>
                </a:moveTo>
                <a:lnTo>
                  <a:pt x="10244634" y="0"/>
                </a:lnTo>
                <a:lnTo>
                  <a:pt x="10244634" y="9179370"/>
                </a:lnTo>
                <a:lnTo>
                  <a:pt x="0" y="91793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9">
            <a:extLst>
              <a:ext uri="{FF2B5EF4-FFF2-40B4-BE49-F238E27FC236}">
                <a16:creationId xmlns:a16="http://schemas.microsoft.com/office/drawing/2014/main" id="{76BFEFDE-9C94-503C-7E7F-91BB7B971769}"/>
              </a:ext>
            </a:extLst>
          </p:cNvPr>
          <p:cNvSpPr/>
          <p:nvPr/>
        </p:nvSpPr>
        <p:spPr>
          <a:xfrm rot="5765443">
            <a:off x="-3369717" y="-5822146"/>
            <a:ext cx="10244634" cy="9179370"/>
          </a:xfrm>
          <a:custGeom>
            <a:avLst/>
            <a:gdLst/>
            <a:ahLst/>
            <a:cxnLst/>
            <a:rect l="l" t="t" r="r" b="b"/>
            <a:pathLst>
              <a:path w="10244634" h="9179370">
                <a:moveTo>
                  <a:pt x="0" y="0"/>
                </a:moveTo>
                <a:lnTo>
                  <a:pt x="10244634" y="0"/>
                </a:lnTo>
                <a:lnTo>
                  <a:pt x="10244634" y="9179371"/>
                </a:lnTo>
                <a:lnTo>
                  <a:pt x="0" y="91793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F517C3DC-42FA-8124-0ACD-D8CFC2E54916}"/>
              </a:ext>
            </a:extLst>
          </p:cNvPr>
          <p:cNvSpPr txBox="1"/>
          <p:nvPr/>
        </p:nvSpPr>
        <p:spPr>
          <a:xfrm>
            <a:off x="3581400" y="357422"/>
            <a:ext cx="10783834" cy="1048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740"/>
              </a:lnSpc>
            </a:pPr>
            <a:r>
              <a:rPr lang="en-US" sz="6333" dirty="0">
                <a:solidFill>
                  <a:srgbClr val="1E5B82"/>
                </a:solidFill>
                <a:latin typeface="Codec Pro ExtraBold"/>
              </a:rPr>
              <a:t>Procedure of the Algorithm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BC8DB33-91DB-6BC7-D571-4CFFC6DC6602}"/>
              </a:ext>
            </a:extLst>
          </p:cNvPr>
          <p:cNvSpPr/>
          <p:nvPr/>
        </p:nvSpPr>
        <p:spPr>
          <a:xfrm>
            <a:off x="1738617" y="1993582"/>
            <a:ext cx="14935199" cy="7798118"/>
          </a:xfrm>
          <a:prstGeom prst="roundRect">
            <a:avLst>
              <a:gd name="adj" fmla="val 3235"/>
            </a:avLst>
          </a:prstGeom>
          <a:solidFill>
            <a:srgbClr val="C4F1FA"/>
          </a:solidFill>
          <a:ln w="38100">
            <a:solidFill>
              <a:srgbClr val="1E5B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DC0628C-5BC0-77AD-4170-456388FB6DC7}"/>
              </a:ext>
            </a:extLst>
          </p:cNvPr>
          <p:cNvSpPr txBox="1"/>
          <p:nvPr/>
        </p:nvSpPr>
        <p:spPr>
          <a:xfrm>
            <a:off x="2290835" y="2471033"/>
            <a:ext cx="3509574" cy="544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408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0" dirty="0">
                <a:solidFill>
                  <a:srgbClr val="1E5B82"/>
                </a:solidFill>
                <a:latin typeface="Codec Pro ExtraBold"/>
              </a:rPr>
              <a:t>STEP 1</a:t>
            </a: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srgbClr val="1E5B82"/>
              </a:solidFill>
              <a:effectLst/>
              <a:uLnTx/>
              <a:uFillTx/>
              <a:latin typeface="Codec Pro ExtraBold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916F48-4E91-C182-94A8-D93B9274CD3F}"/>
              </a:ext>
            </a:extLst>
          </p:cNvPr>
          <p:cNvSpPr txBox="1"/>
          <p:nvPr/>
        </p:nvSpPr>
        <p:spPr>
          <a:xfrm>
            <a:off x="2195816" y="3221994"/>
            <a:ext cx="138823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000" dirty="0">
                <a:solidFill>
                  <a:srgbClr val="1E5B82"/>
                </a:solidFill>
                <a:latin typeface="Canva Sans"/>
              </a:rPr>
              <a:t>Making a plot of the area with girds dividing the whole area into several small pieces.</a:t>
            </a:r>
          </a:p>
          <a:p>
            <a:pPr marL="457200" marR="0" lvl="0" indent="-45720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000" dirty="0">
                <a:solidFill>
                  <a:srgbClr val="1E5B82"/>
                </a:solidFill>
                <a:latin typeface="Canva Sans"/>
              </a:rPr>
              <a:t>Naming each grid with a unique ID.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1E5B82"/>
              </a:solidFill>
              <a:effectLst/>
              <a:uLnTx/>
              <a:uFillTx/>
              <a:latin typeface="Canva Sans"/>
              <a:ea typeface="+mn-ea"/>
              <a:cs typeface="+mn-cs"/>
            </a:endParaRPr>
          </a:p>
        </p:txBody>
      </p:sp>
      <p:pic>
        <p:nvPicPr>
          <p:cNvPr id="17" name="Picture 16" descr="A black silhouette of a map&#10;&#10;Description automatically generated">
            <a:extLst>
              <a:ext uri="{FF2B5EF4-FFF2-40B4-BE49-F238E27FC236}">
                <a16:creationId xmlns:a16="http://schemas.microsoft.com/office/drawing/2014/main" id="{99A65D87-6853-D3FA-1DC9-F097699BA6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53" b="98520" l="935" r="97975">
                        <a14:foregroundMark x1="22352" y1="4153" x2="22352" y2="4153"/>
                        <a14:foregroundMark x1="17212" y1="7971" x2="17212" y2="7971"/>
                        <a14:foregroundMark x1="7009" y1="15990" x2="7009" y2="15990"/>
                        <a14:foregroundMark x1="89953" y1="69976" x2="89953" y2="69976"/>
                        <a14:foregroundMark x1="92757" y1="52220" x2="92757" y2="52220"/>
                        <a14:foregroundMark x1="92757" y1="70644" x2="92757" y2="70644"/>
                        <a14:foregroundMark x1="935" y1="16038" x2="935" y2="16038"/>
                        <a14:foregroundMark x1="47897" y1="93747" x2="47897" y2="93747"/>
                        <a14:foregroundMark x1="46963" y1="98568" x2="46963" y2="98568"/>
                        <a14:foregroundMark x1="97975" y1="68974" x2="97975" y2="68974"/>
                        <a14:backgroundMark x1="92679" y1="52267" x2="92679" y2="522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817" y="4784697"/>
            <a:ext cx="2638666" cy="43323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884D590-8238-B824-FF25-EA8761C70A7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432" b="98520" l="234" r="93692">
                        <a14:foregroundMark x1="23131" y1="5251" x2="23131" y2="5251"/>
                        <a14:foregroundMark x1="7165" y1="14606" x2="7165" y2="14606"/>
                        <a14:foregroundMark x1="234" y1="15322" x2="234" y2="15322"/>
                        <a14:foregroundMark x1="91900" y1="50310" x2="91900" y2="50310"/>
                        <a14:foregroundMark x1="93769" y1="68974" x2="93769" y2="68974"/>
                        <a14:foregroundMark x1="70016" y1="89499" x2="70016" y2="89499"/>
                        <a14:foregroundMark x1="48520" y1="94463" x2="48520" y2="94463"/>
                        <a14:foregroundMark x1="49688" y1="98568" x2="49688" y2="98568"/>
                        <a14:foregroundMark x1="22196" y1="1432" x2="22196" y2="14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05369" y="4842329"/>
            <a:ext cx="2638666" cy="4305300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05A83B52-1C3A-B1C5-A929-4AE393AFDA09}"/>
              </a:ext>
            </a:extLst>
          </p:cNvPr>
          <p:cNvSpPr/>
          <p:nvPr/>
        </p:nvSpPr>
        <p:spPr>
          <a:xfrm>
            <a:off x="6629400" y="6285811"/>
            <a:ext cx="1428126" cy="1272721"/>
          </a:xfrm>
          <a:prstGeom prst="rightArrow">
            <a:avLst>
              <a:gd name="adj1" fmla="val 56557"/>
              <a:gd name="adj2" fmla="val 62295"/>
            </a:avLst>
          </a:prstGeom>
          <a:solidFill>
            <a:srgbClr val="1E5B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80DF8D9-C032-B242-39B4-085105A24864}"/>
              </a:ext>
            </a:extLst>
          </p:cNvPr>
          <p:cNvSpPr/>
          <p:nvPr/>
        </p:nvSpPr>
        <p:spPr>
          <a:xfrm>
            <a:off x="8320952" y="4842329"/>
            <a:ext cx="974175" cy="987235"/>
          </a:xfrm>
          <a:prstGeom prst="ellipse">
            <a:avLst/>
          </a:prstGeom>
          <a:noFill/>
          <a:ln w="857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4B05C30-C1E5-7DC2-0BD8-FDEAABF0EF1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432" b="98520" l="234" r="93692">
                        <a14:foregroundMark x1="23131" y1="5251" x2="23131" y2="5251"/>
                        <a14:foregroundMark x1="7165" y1="14606" x2="7165" y2="14606"/>
                        <a14:foregroundMark x1="234" y1="15322" x2="234" y2="15322"/>
                        <a14:foregroundMark x1="91900" y1="50310" x2="91900" y2="50310"/>
                        <a14:foregroundMark x1="93769" y1="68974" x2="93769" y2="68974"/>
                        <a14:foregroundMark x1="70016" y1="89499" x2="70016" y2="89499"/>
                        <a14:foregroundMark x1="48520" y1="94463" x2="48520" y2="94463"/>
                        <a14:foregroundMark x1="49688" y1="98568" x2="49688" y2="98568"/>
                        <a14:foregroundMark x1="22196" y1="1432" x2="22196" y2="14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93" t="393" r="75137" b="92354"/>
          <a:stretch/>
        </p:blipFill>
        <p:spPr>
          <a:xfrm>
            <a:off x="11697966" y="4842329"/>
            <a:ext cx="4363913" cy="4350539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BFAA6E-01FA-F018-1E0A-95559612264C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9295127" y="5335947"/>
            <a:ext cx="2973073" cy="493617"/>
          </a:xfrm>
          <a:prstGeom prst="line">
            <a:avLst/>
          </a:prstGeom>
          <a:ln w="1016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296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C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B8DEFCB2-1448-77C9-9846-EA08CCC4EBD3}"/>
              </a:ext>
            </a:extLst>
          </p:cNvPr>
          <p:cNvSpPr/>
          <p:nvPr/>
        </p:nvSpPr>
        <p:spPr>
          <a:xfrm rot="5765443">
            <a:off x="11205518" y="2797332"/>
            <a:ext cx="10244634" cy="9179370"/>
          </a:xfrm>
          <a:custGeom>
            <a:avLst/>
            <a:gdLst/>
            <a:ahLst/>
            <a:cxnLst/>
            <a:rect l="l" t="t" r="r" b="b"/>
            <a:pathLst>
              <a:path w="10244634" h="9179370">
                <a:moveTo>
                  <a:pt x="0" y="0"/>
                </a:moveTo>
                <a:lnTo>
                  <a:pt x="10244634" y="0"/>
                </a:lnTo>
                <a:lnTo>
                  <a:pt x="10244634" y="9179370"/>
                </a:lnTo>
                <a:lnTo>
                  <a:pt x="0" y="91793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DAD125C-4582-9CA3-275C-BEC0CB99944C}"/>
              </a:ext>
            </a:extLst>
          </p:cNvPr>
          <p:cNvSpPr/>
          <p:nvPr/>
        </p:nvSpPr>
        <p:spPr>
          <a:xfrm>
            <a:off x="1738617" y="1993582"/>
            <a:ext cx="14935199" cy="6274118"/>
          </a:xfrm>
          <a:prstGeom prst="roundRect">
            <a:avLst>
              <a:gd name="adj" fmla="val 3235"/>
            </a:avLst>
          </a:prstGeom>
          <a:solidFill>
            <a:srgbClr val="C4F1FA"/>
          </a:solidFill>
          <a:ln w="38100">
            <a:solidFill>
              <a:srgbClr val="1E5B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CC54B663-03DD-EB1C-ECC3-A83854AEB4F9}"/>
              </a:ext>
            </a:extLst>
          </p:cNvPr>
          <p:cNvSpPr txBox="1"/>
          <p:nvPr/>
        </p:nvSpPr>
        <p:spPr>
          <a:xfrm>
            <a:off x="2290835" y="2471033"/>
            <a:ext cx="3509574" cy="544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408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0" dirty="0">
                <a:solidFill>
                  <a:srgbClr val="1E5B82"/>
                </a:solidFill>
                <a:latin typeface="Codec Pro ExtraBold"/>
              </a:rPr>
              <a:t>STEP 2</a:t>
            </a: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srgbClr val="1E5B82"/>
              </a:solidFill>
              <a:effectLst/>
              <a:uLnTx/>
              <a:uFillTx/>
              <a:latin typeface="Codec Pro ExtraBold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2DB080-39E2-A597-60DB-5C902FC4C1C4}"/>
              </a:ext>
            </a:extLst>
          </p:cNvPr>
          <p:cNvSpPr txBox="1"/>
          <p:nvPr/>
        </p:nvSpPr>
        <p:spPr>
          <a:xfrm>
            <a:off x="2195816" y="3221994"/>
            <a:ext cx="1388238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000" dirty="0">
                <a:solidFill>
                  <a:srgbClr val="1E5B82"/>
                </a:solidFill>
                <a:latin typeface="Canva Sans"/>
              </a:rPr>
              <a:t>Collect the satellite and terrain view of the area using Google Maps API</a:t>
            </a:r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2752932B-C6B0-8772-BC50-42F74BD3C417}"/>
              </a:ext>
            </a:extLst>
          </p:cNvPr>
          <p:cNvSpPr/>
          <p:nvPr/>
        </p:nvSpPr>
        <p:spPr>
          <a:xfrm rot="5765443">
            <a:off x="-3369717" y="-5822146"/>
            <a:ext cx="10244634" cy="9179370"/>
          </a:xfrm>
          <a:custGeom>
            <a:avLst/>
            <a:gdLst/>
            <a:ahLst/>
            <a:cxnLst/>
            <a:rect l="l" t="t" r="r" b="b"/>
            <a:pathLst>
              <a:path w="10244634" h="9179370">
                <a:moveTo>
                  <a:pt x="0" y="0"/>
                </a:moveTo>
                <a:lnTo>
                  <a:pt x="10244634" y="0"/>
                </a:lnTo>
                <a:lnTo>
                  <a:pt x="10244634" y="9179371"/>
                </a:lnTo>
                <a:lnTo>
                  <a:pt x="0" y="91793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45168E9E-D989-6669-17A0-2E62CF8C005D}"/>
              </a:ext>
            </a:extLst>
          </p:cNvPr>
          <p:cNvSpPr txBox="1"/>
          <p:nvPr/>
        </p:nvSpPr>
        <p:spPr>
          <a:xfrm>
            <a:off x="2290835" y="4244338"/>
            <a:ext cx="3509574" cy="544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408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0" dirty="0">
                <a:solidFill>
                  <a:srgbClr val="1E5B82"/>
                </a:solidFill>
                <a:latin typeface="Codec Pro ExtraBold"/>
              </a:rPr>
              <a:t>STEP 3</a:t>
            </a: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srgbClr val="1E5B82"/>
              </a:solidFill>
              <a:effectLst/>
              <a:uLnTx/>
              <a:uFillTx/>
              <a:latin typeface="Codec Pro ExtraBold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C97DAE-B63C-7748-B86E-118A1CBEA73C}"/>
              </a:ext>
            </a:extLst>
          </p:cNvPr>
          <p:cNvSpPr txBox="1"/>
          <p:nvPr/>
        </p:nvSpPr>
        <p:spPr>
          <a:xfrm>
            <a:off x="2195816" y="4995299"/>
            <a:ext cx="1388238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000" dirty="0">
                <a:solidFill>
                  <a:srgbClr val="1E5B82"/>
                </a:solidFill>
                <a:latin typeface="Canva Sans"/>
              </a:rPr>
              <a:t>Arrange all the layers of the map</a:t>
            </a: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2EA867F6-9C83-2D3E-757C-D2C16D82F199}"/>
              </a:ext>
            </a:extLst>
          </p:cNvPr>
          <p:cNvSpPr txBox="1"/>
          <p:nvPr/>
        </p:nvSpPr>
        <p:spPr>
          <a:xfrm>
            <a:off x="2274596" y="6017643"/>
            <a:ext cx="3509574" cy="544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408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0" dirty="0">
                <a:solidFill>
                  <a:srgbClr val="1E5B82"/>
                </a:solidFill>
                <a:latin typeface="Codec Pro ExtraBold"/>
              </a:rPr>
              <a:t>STEP 4</a:t>
            </a: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srgbClr val="1E5B82"/>
              </a:solidFill>
              <a:effectLst/>
              <a:uLnTx/>
              <a:uFillTx/>
              <a:latin typeface="Codec Pro ExtraBold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DA8AE6-0666-9BE9-DE8B-C3C6DF86F33E}"/>
              </a:ext>
            </a:extLst>
          </p:cNvPr>
          <p:cNvSpPr txBox="1"/>
          <p:nvPr/>
        </p:nvSpPr>
        <p:spPr>
          <a:xfrm>
            <a:off x="2179577" y="6768604"/>
            <a:ext cx="138823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000" dirty="0">
                <a:solidFill>
                  <a:srgbClr val="1E5B82"/>
                </a:solidFill>
                <a:latin typeface="Canva Sans"/>
              </a:rPr>
              <a:t>Generating heatmap with address points of  using real-time data of absent students.</a:t>
            </a:r>
          </a:p>
        </p:txBody>
      </p:sp>
    </p:spTree>
    <p:extLst>
      <p:ext uri="{BB962C8B-B14F-4D97-AF65-F5344CB8AC3E}">
        <p14:creationId xmlns:p14="http://schemas.microsoft.com/office/powerpoint/2010/main" val="2146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C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81AE27F1-0B66-06C4-F512-278C72504E3D}"/>
              </a:ext>
            </a:extLst>
          </p:cNvPr>
          <p:cNvSpPr/>
          <p:nvPr/>
        </p:nvSpPr>
        <p:spPr>
          <a:xfrm flipH="1">
            <a:off x="-3499269" y="4019882"/>
            <a:ext cx="8801775" cy="8633722"/>
          </a:xfrm>
          <a:custGeom>
            <a:avLst/>
            <a:gdLst/>
            <a:ahLst/>
            <a:cxnLst/>
            <a:rect l="l" t="t" r="r" b="b"/>
            <a:pathLst>
              <a:path w="8801775" h="8633722">
                <a:moveTo>
                  <a:pt x="8801776" y="0"/>
                </a:moveTo>
                <a:lnTo>
                  <a:pt x="0" y="0"/>
                </a:lnTo>
                <a:lnTo>
                  <a:pt x="0" y="8633722"/>
                </a:lnTo>
                <a:lnTo>
                  <a:pt x="8801776" y="8633722"/>
                </a:lnTo>
                <a:lnTo>
                  <a:pt x="880177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301FA6D9-68F9-033A-CC42-13D1402AFC4C}"/>
              </a:ext>
            </a:extLst>
          </p:cNvPr>
          <p:cNvSpPr/>
          <p:nvPr/>
        </p:nvSpPr>
        <p:spPr>
          <a:xfrm flipH="1">
            <a:off x="14165362" y="-5530259"/>
            <a:ext cx="8801775" cy="8633722"/>
          </a:xfrm>
          <a:custGeom>
            <a:avLst/>
            <a:gdLst/>
            <a:ahLst/>
            <a:cxnLst/>
            <a:rect l="l" t="t" r="r" b="b"/>
            <a:pathLst>
              <a:path w="8801775" h="8633722">
                <a:moveTo>
                  <a:pt x="8801775" y="0"/>
                </a:moveTo>
                <a:lnTo>
                  <a:pt x="0" y="0"/>
                </a:lnTo>
                <a:lnTo>
                  <a:pt x="0" y="8633722"/>
                </a:lnTo>
                <a:lnTo>
                  <a:pt x="8801775" y="8633722"/>
                </a:lnTo>
                <a:lnTo>
                  <a:pt x="880177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B53557-A25D-F99D-8995-F1BCCE276706}"/>
              </a:ext>
            </a:extLst>
          </p:cNvPr>
          <p:cNvSpPr/>
          <p:nvPr/>
        </p:nvSpPr>
        <p:spPr>
          <a:xfrm>
            <a:off x="1295400" y="1028700"/>
            <a:ext cx="15697200" cy="8229600"/>
          </a:xfrm>
          <a:prstGeom prst="roundRect">
            <a:avLst>
              <a:gd name="adj" fmla="val 3917"/>
            </a:avLst>
          </a:prstGeom>
          <a:blipFill>
            <a:blip r:embed="rId4"/>
            <a:stretch>
              <a:fillRect/>
            </a:stretch>
          </a:blipFill>
          <a:effectLst>
            <a:outerShdw blurRad="4064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7177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</TotalTime>
  <Words>574</Words>
  <Application>Microsoft Office PowerPoint</Application>
  <PresentationFormat>Custom</PresentationFormat>
  <Paragraphs>59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Consolas</vt:lpstr>
      <vt:lpstr>Calibri</vt:lpstr>
      <vt:lpstr>Arial</vt:lpstr>
      <vt:lpstr>Codec Pro ExtraBold</vt:lpstr>
      <vt:lpstr>Canva Sans</vt:lpstr>
      <vt:lpstr>Canva Sans Bold</vt:lpstr>
      <vt:lpstr>Alike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NATIONAL CHILDREN’S SCIENCE CONGRESS</dc:title>
  <dc:creator>Krishnavyshak R</dc:creator>
  <cp:lastModifiedBy>Krishnavyshak R</cp:lastModifiedBy>
  <cp:revision>10</cp:revision>
  <dcterms:created xsi:type="dcterms:W3CDTF">2006-08-16T00:00:00Z</dcterms:created>
  <dcterms:modified xsi:type="dcterms:W3CDTF">2023-11-19T17:23:55Z</dcterms:modified>
  <dc:identifier>DAF0cGIHVUg</dc:identifier>
</cp:coreProperties>
</file>